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642" r:id="rId5"/>
    <p:sldMasterId id="2147484674" r:id="rId6"/>
    <p:sldMasterId id="2147484701" r:id="rId7"/>
    <p:sldMasterId id="2147484763" r:id="rId8"/>
    <p:sldMasterId id="2147484817" r:id="rId9"/>
  </p:sldMasterIdLst>
  <p:notesMasterIdLst>
    <p:notesMasterId r:id="rId57"/>
  </p:notesMasterIdLst>
  <p:handoutMasterIdLst>
    <p:handoutMasterId r:id="rId58"/>
  </p:handoutMasterIdLst>
  <p:sldIdLst>
    <p:sldId id="2632" r:id="rId10"/>
    <p:sldId id="258" r:id="rId11"/>
    <p:sldId id="1997" r:id="rId12"/>
    <p:sldId id="261" r:id="rId13"/>
    <p:sldId id="395" r:id="rId14"/>
    <p:sldId id="396" r:id="rId15"/>
    <p:sldId id="398" r:id="rId16"/>
    <p:sldId id="397" r:id="rId17"/>
    <p:sldId id="1911" r:id="rId18"/>
    <p:sldId id="312" r:id="rId19"/>
    <p:sldId id="262" r:id="rId20"/>
    <p:sldId id="263" r:id="rId21"/>
    <p:sldId id="265" r:id="rId22"/>
    <p:sldId id="399" r:id="rId23"/>
    <p:sldId id="1994" r:id="rId24"/>
    <p:sldId id="352" r:id="rId25"/>
    <p:sldId id="1992" r:id="rId26"/>
    <p:sldId id="346" r:id="rId27"/>
    <p:sldId id="1879" r:id="rId28"/>
    <p:sldId id="1880" r:id="rId29"/>
    <p:sldId id="1881" r:id="rId30"/>
    <p:sldId id="1882" r:id="rId31"/>
    <p:sldId id="1910" r:id="rId32"/>
    <p:sldId id="1884" r:id="rId33"/>
    <p:sldId id="1885" r:id="rId34"/>
    <p:sldId id="1912" r:id="rId35"/>
    <p:sldId id="1898" r:id="rId36"/>
    <p:sldId id="1913" r:id="rId37"/>
    <p:sldId id="1899" r:id="rId38"/>
    <p:sldId id="1914" r:id="rId39"/>
    <p:sldId id="1900" r:id="rId40"/>
    <p:sldId id="1901" r:id="rId41"/>
    <p:sldId id="1902" r:id="rId42"/>
    <p:sldId id="1903" r:id="rId43"/>
    <p:sldId id="1887" r:id="rId44"/>
    <p:sldId id="1889" r:id="rId45"/>
    <p:sldId id="1888" r:id="rId46"/>
    <p:sldId id="1904" r:id="rId47"/>
    <p:sldId id="1891" r:id="rId48"/>
    <p:sldId id="1905" r:id="rId49"/>
    <p:sldId id="1906" r:id="rId50"/>
    <p:sldId id="1907" r:id="rId51"/>
    <p:sldId id="1908" r:id="rId52"/>
    <p:sldId id="1915" r:id="rId53"/>
    <p:sldId id="709" r:id="rId54"/>
    <p:sldId id="1909" r:id="rId55"/>
    <p:sldId id="1993" r:id="rId5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3"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6"/>
    <a:srgbClr val="FFFFFF"/>
    <a:srgbClr val="1A1A1A"/>
    <a:srgbClr val="0078D4"/>
    <a:srgbClr val="107C10"/>
    <a:srgbClr val="EAEAEA"/>
    <a:srgbClr val="004B5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8" autoAdjust="0"/>
    <p:restoredTop sz="62612" autoAdjust="0"/>
  </p:normalViewPr>
  <p:slideViewPr>
    <p:cSldViewPr snapToGrid="0">
      <p:cViewPr varScale="1">
        <p:scale>
          <a:sx n="41" d="100"/>
          <a:sy n="41" d="100"/>
        </p:scale>
        <p:origin x="1026" y="5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notesMaster" Target="notesMasters/notes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3/20/2019 3:39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3/20/2019 3:39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40EAEFF-5455-4297-8E3C-83C8546902B3}"/>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we drop down into the individual feature comparison of these services,  here are just some of the differences we see.  Note, these are not all of the feature comparisons that can be made.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Walk through table, highlighting the services that offer the feature of the differences between how they off the feature. ***</a:t>
            </a:r>
            <a:endParaRPr lang="en-US" dirty="0"/>
          </a:p>
        </p:txBody>
      </p:sp>
      <p:sp>
        <p:nvSpPr>
          <p:cNvPr id="4" name="Slide Number Placeholder 3"/>
          <p:cNvSpPr>
            <a:spLocks noGrp="1"/>
          </p:cNvSpPr>
          <p:nvPr>
            <p:ph type="sldNum" sz="quarter" idx="10"/>
          </p:nvPr>
        </p:nvSpPr>
        <p:spPr/>
        <p:txBody>
          <a:bodyPr/>
          <a:lstStyle/>
          <a:p>
            <a:fld id="{97DEC732-4BC0-4019-B610-AB1B8D4DA0E9}" type="slidenum">
              <a:rPr lang="en-US" smtClean="0"/>
              <a:t>10</a:t>
            </a:fld>
            <a:endParaRPr lang="en-US"/>
          </a:p>
        </p:txBody>
      </p:sp>
    </p:spTree>
    <p:extLst>
      <p:ext uri="{BB962C8B-B14F-4D97-AF65-F5344CB8AC3E}">
        <p14:creationId xmlns:p14="http://schemas.microsoft.com/office/powerpoint/2010/main" val="1052415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547738" rtl="0" eaLnBrk="1" fontAlgn="auto" latinLnBrk="0" hangingPunct="1">
              <a:lnSpc>
                <a:spcPct val="110000"/>
              </a:lnSpc>
              <a:spcBef>
                <a:spcPts val="1498"/>
              </a:spcBef>
              <a:spcAft>
                <a:spcPts val="0"/>
              </a:spcAft>
              <a:buClrTx/>
              <a:buSzTx/>
              <a:buFont typeface="Arial"/>
              <a:buNone/>
              <a:tabLst/>
              <a:defRPr/>
            </a:pPr>
            <a:r>
              <a:rPr lang="en-US" dirty="0"/>
              <a:t>Event Grid provides built-in support for Azure services as both Event Publishers and Event Handlers allowing for rapidly creating event-driven, serverless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202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952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GB" b="0" dirty="0"/>
              <a:t>While there are many applications for Event Grid here are two examples of how Event Grid can be used…</a:t>
            </a:r>
          </a:p>
          <a:p>
            <a:endParaRPr lang="en-GB" b="0" dirty="0"/>
          </a:p>
          <a:p>
            <a:r>
              <a:rPr lang="en-GB" b="1" dirty="0"/>
              <a:t>Serverless app integration</a:t>
            </a:r>
          </a:p>
          <a:p>
            <a:endParaRPr lang="en-GB"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Event Grid connects your app with other 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For example, create a custom topic to send your app's event data to Event Grid, and take advantage of its reliable delivery, advanced routing, and direct integration with Azure Functions and Logic Apps to process data anywhere, without writing code. </a:t>
            </a:r>
            <a:endParaRPr lang="en-GB" b="1" dirty="0"/>
          </a:p>
          <a:p>
            <a:endParaRPr lang="en-GB" b="1" dirty="0"/>
          </a:p>
          <a:p>
            <a:r>
              <a:rPr lang="en-GB" b="1" dirty="0"/>
              <a:t>Automate operations</a:t>
            </a:r>
          </a:p>
          <a:p>
            <a:endParaRPr lang="en-GB"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Event Grid allows you to speed automation and simplify policy enforcement.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For example, Event Grid can notify Azure Automation when a virtual machine is created, or a SQL Database is spun up. These events can be used to automatically check that service configurations are compliant, put metadata into operations tools and tag virtual machines.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1816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857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54773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3/20/2019 3:39 PM</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16</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74858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3719476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787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7268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41716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primary services in Azure for serverless.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4928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336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221228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5451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10512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71979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34679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73633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982476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01759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31042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US" b="0" dirty="0"/>
              <a:t>Looking at the end to end flow for Event Grid:</a:t>
            </a:r>
          </a:p>
          <a:p>
            <a:endParaRPr lang="en-US" b="0" dirty="0"/>
          </a:p>
          <a:p>
            <a:r>
              <a:rPr lang="en-US" b="1" dirty="0"/>
              <a:t>Event publishers</a:t>
            </a:r>
            <a:r>
              <a:rPr lang="en-US" dirty="0"/>
              <a:t> raise </a:t>
            </a:r>
            <a:r>
              <a:rPr lang="en-US" b="1" dirty="0"/>
              <a:t>events</a:t>
            </a:r>
            <a:r>
              <a:rPr lang="en-US" dirty="0"/>
              <a:t> when something happens.</a:t>
            </a:r>
          </a:p>
          <a:p>
            <a:r>
              <a:rPr lang="en-US" b="1" dirty="0"/>
              <a:t>Topics</a:t>
            </a:r>
            <a:r>
              <a:rPr lang="en-US" dirty="0"/>
              <a:t> are the endpoint where publishers send events.</a:t>
            </a:r>
          </a:p>
          <a:p>
            <a:r>
              <a:rPr lang="en-US" b="1" dirty="0"/>
              <a:t>Event subscriptions </a:t>
            </a:r>
            <a:r>
              <a:rPr lang="en-US" b="0" dirty="0"/>
              <a:t>are how event handlers receive the events they are interested in.</a:t>
            </a:r>
            <a:endParaRPr lang="en-US" dirty="0"/>
          </a:p>
          <a:p>
            <a:r>
              <a:rPr lang="en-US" b="1" dirty="0"/>
              <a:t>Event handlers </a:t>
            </a:r>
            <a:r>
              <a:rPr lang="en-US" dirty="0"/>
              <a:t>are the app or service reacting to the event.</a:t>
            </a:r>
            <a:endParaRPr lang="en-GB" dirty="0"/>
          </a:p>
          <a:p>
            <a:endParaRPr lang="en-US" sz="9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281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121681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3/20/2019 3:39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490590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3E1E47-3DD7-43FC-89E9-23237525F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66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54773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3/20/2019 3:39 PM</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47</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7485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a:solidFill>
                  <a:schemeClr val="tx1"/>
                </a:solidFill>
                <a:effectLst/>
                <a:latin typeface="Segoe UI Light" pitchFamily="34" charset="0"/>
                <a:ea typeface="+mn-ea"/>
                <a:cs typeface="+mn-cs"/>
              </a:rPr>
              <a:t>So why not just use the built in triggers with Functions and Logic apps? What does Event Grid bring to the table?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a:solidFill>
                  <a:schemeClr val="tx1"/>
                </a:solidFill>
                <a:effectLst/>
                <a:latin typeface="Segoe UI Light" pitchFamily="34" charset="0"/>
                <a:ea typeface="+mn-ea"/>
                <a:cs typeface="+mn-cs"/>
              </a:rPr>
              <a:t>You can use Event Grid filters to route events to relevant event handlers.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a:solidFill>
                  <a:schemeClr val="tx1"/>
                </a:solidFill>
                <a:effectLst/>
                <a:latin typeface="Segoe UI Light" pitchFamily="34" charset="0"/>
                <a:ea typeface="+mn-ea"/>
                <a:cs typeface="+mn-cs"/>
              </a:rPr>
              <a:t>Using a fan-out architecture send one event to as many handlers as needed.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a:solidFill>
                  <a:schemeClr val="tx1"/>
                </a:solidFill>
                <a:effectLst/>
                <a:latin typeface="Segoe UI Light" pitchFamily="34" charset="0"/>
                <a:ea typeface="+mn-ea"/>
                <a:cs typeface="+mn-cs"/>
              </a:rPr>
              <a:t>Make sure your events are reliably delivered at large scale with 24 hour retries and support for millions of events.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00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GB" b="0" dirty="0"/>
              <a:t>While there are many applications for Event Grid here are two examples of how Event Grid can be used…</a:t>
            </a:r>
          </a:p>
          <a:p>
            <a:endParaRPr lang="en-GB" b="0" dirty="0"/>
          </a:p>
          <a:p>
            <a:r>
              <a:rPr lang="en-GB" b="1" dirty="0"/>
              <a:t>Serverless app integration</a:t>
            </a:r>
          </a:p>
          <a:p>
            <a:endParaRPr lang="en-GB"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Event Grid connects your app with other 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For example, create a custom topic to send your app's event data to Event Grid, and take advantage of its reliable delivery, advanced routing, and direct integration with Azure Functions and Logic Apps to process data anywhere, without writing code. </a:t>
            </a:r>
            <a:endParaRPr lang="en-GB" b="1" dirty="0"/>
          </a:p>
          <a:p>
            <a:endParaRPr lang="en-GB" b="1" dirty="0"/>
          </a:p>
          <a:p>
            <a:r>
              <a:rPr lang="en-GB" b="1" dirty="0"/>
              <a:t>Automate operations</a:t>
            </a:r>
          </a:p>
          <a:p>
            <a:endParaRPr lang="en-GB"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Event Grid allows you to speed automation and simplify policy enforcement.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For example, Event Grid can notify Azure Automation when a virtual machine is created, or a SQL Database is spun up. These events can be used to automatically check that service configurations are compliant, put metadata into operations tools and tag virtual machines.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41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GB" b="0" dirty="0"/>
              <a:t>While there are many applications for Event Grid here are two examples of how Event Grid can be used…</a:t>
            </a:r>
          </a:p>
          <a:p>
            <a:endParaRPr lang="en-GB" b="0" dirty="0"/>
          </a:p>
          <a:p>
            <a:r>
              <a:rPr lang="en-GB" b="1" dirty="0"/>
              <a:t>Serverless app integration</a:t>
            </a:r>
          </a:p>
          <a:p>
            <a:endParaRPr lang="en-GB"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Event Grid connects your app with other 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For example, create a custom topic to send your app's event data to Event Grid, and take advantage of its reliable delivery, advanced routing, and direct integration with Azure Functions and Logic Apps to process data anywhere, without writing code. </a:t>
            </a:r>
            <a:endParaRPr lang="en-GB" b="1" dirty="0"/>
          </a:p>
          <a:p>
            <a:endParaRPr lang="en-GB" b="1" dirty="0"/>
          </a:p>
          <a:p>
            <a:r>
              <a:rPr lang="en-GB" b="1" dirty="0"/>
              <a:t>Automate operations</a:t>
            </a:r>
          </a:p>
          <a:p>
            <a:endParaRPr lang="en-GB"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Event Grid allows you to speed automation and simplify policy enforcement.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For example, Event Grid can notify Azure Automation when a virtual machine is created, or a SQL Database is spun up. These events can be used to automatically check that service configurations are compliant, put metadata into operations tools and tag virtual machines.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8319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GB" b="0" dirty="0"/>
              <a:t>While there are many applications for Event Grid here are two examples of how Event Grid can be used…</a:t>
            </a:r>
          </a:p>
          <a:p>
            <a:endParaRPr lang="en-GB" b="0" dirty="0"/>
          </a:p>
          <a:p>
            <a:r>
              <a:rPr lang="en-GB" b="1" dirty="0"/>
              <a:t>Serverless app integration</a:t>
            </a:r>
          </a:p>
          <a:p>
            <a:endParaRPr lang="en-GB"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Event Grid connects your app with other 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For example, create a custom topic to send your app's event data to Event Grid, and take advantage of its reliable delivery, advanced routing, and direct integration with Azure Functions and Logic Apps to process data anywhere, without writing code. </a:t>
            </a:r>
            <a:endParaRPr lang="en-GB" b="1" dirty="0"/>
          </a:p>
          <a:p>
            <a:endParaRPr lang="en-GB" b="1" dirty="0"/>
          </a:p>
          <a:p>
            <a:r>
              <a:rPr lang="en-GB" b="1" dirty="0"/>
              <a:t>Automate operations</a:t>
            </a:r>
          </a:p>
          <a:p>
            <a:endParaRPr lang="en-GB"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Event Grid allows you to speed automation and simplify policy enforcement.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For example, Event Grid can notify Azure Automation when a virtual machine is created, or a SQL Database is spun up. These events can be used to automatically check that service configurations are compliant, put metadata into operations tools and tag virtual machines.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688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GB" b="0" dirty="0"/>
              <a:t>While there are many applications for Event Grid here are two examples of how Event Grid can be used…</a:t>
            </a:r>
          </a:p>
          <a:p>
            <a:endParaRPr lang="en-GB" b="0" dirty="0"/>
          </a:p>
          <a:p>
            <a:r>
              <a:rPr lang="en-GB" b="1" dirty="0"/>
              <a:t>Serverless app integration</a:t>
            </a:r>
          </a:p>
          <a:p>
            <a:endParaRPr lang="en-GB"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Event Grid connects your app with other services.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For example, create a custom topic to send your app's event data to Event Grid, and take advantage of its reliable delivery, advanced routing, and direct integration with Azure Functions and Logic Apps to process data anywhere, without writing code. </a:t>
            </a:r>
            <a:endParaRPr lang="en-GB" b="1" dirty="0"/>
          </a:p>
          <a:p>
            <a:endParaRPr lang="en-GB" b="1" dirty="0"/>
          </a:p>
          <a:p>
            <a:r>
              <a:rPr lang="en-GB" b="1" dirty="0"/>
              <a:t>Automate operations</a:t>
            </a:r>
          </a:p>
          <a:p>
            <a:endParaRPr lang="en-GB"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Event Grid allows you to speed automation and simplify policy enforcement.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For example, Event Grid can notify Azure Automation when a virtual machine is created, or a SQL Database is spun up. These events can be used to automatically check that service configurations are compliant, put metadata into operations tools and tag virtual machines.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6421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discuss Azure services in the integration space and more specifically in the messaging space, we are generally talking about these four services, Storage queues, Service Bus, Event Hubs, and Event Grid.  IoT Hubs would also be in this list, but for the sake of this discussion, we will limit to Event Hubs.</a:t>
            </a:r>
          </a:p>
          <a:p>
            <a:endParaRPr lang="en-US" dirty="0"/>
          </a:p>
          <a:p>
            <a:r>
              <a:rPr lang="en-US" dirty="0"/>
              <a:t>Storage queues came first and gave us the ability to load level using background process with a simple queueing mechanism.</a:t>
            </a:r>
          </a:p>
          <a:p>
            <a:endParaRPr lang="en-US" dirty="0"/>
          </a:p>
          <a:p>
            <a:r>
              <a:rPr lang="en-US" dirty="0"/>
              <a:t>Service Bus then offered us enterprise grade messaging scenarios, with ordered delivery, transaction consistency, de-duplication, etc.  It also offered fidelity with on-</a:t>
            </a:r>
            <a:r>
              <a:rPr lang="en-US" dirty="0" err="1"/>
              <a:t>prem</a:t>
            </a:r>
            <a:r>
              <a:rPr lang="en-US" dirty="0"/>
              <a:t> Service Bus for Windows Server.</a:t>
            </a:r>
          </a:p>
          <a:p>
            <a:endParaRPr lang="en-US" dirty="0"/>
          </a:p>
          <a:p>
            <a:r>
              <a:rPr lang="en-US" dirty="0"/>
              <a:t>Event Hubs offer receiving and consuming telemetry and events messages at scale.  Strict ordering, repeatable reads are just a few of the characteristics it brought.</a:t>
            </a:r>
          </a:p>
          <a:p>
            <a:endParaRPr lang="en-US" dirty="0"/>
          </a:p>
          <a:p>
            <a:r>
              <a:rPr lang="en-US" dirty="0"/>
              <a:t>Now, there is Event Grid which brings reactive </a:t>
            </a:r>
            <a:r>
              <a:rPr lang="en-US" dirty="0" err="1"/>
              <a:t>eventing</a:t>
            </a:r>
            <a:r>
              <a:rPr lang="en-US" dirty="0"/>
              <a:t> to our </a:t>
            </a:r>
            <a:r>
              <a:rPr lang="en-US" dirty="0" err="1"/>
              <a:t>serverless</a:t>
            </a:r>
            <a:r>
              <a:rPr lang="en-US" dirty="0"/>
              <a:t> offerings.  It offers simple filtering and routing, multiple subscribers, and maybe most uniquely a push model.</a:t>
            </a:r>
          </a:p>
          <a:p>
            <a:endParaRPr lang="en-US" dirty="0"/>
          </a:p>
        </p:txBody>
      </p:sp>
      <p:sp>
        <p:nvSpPr>
          <p:cNvPr id="4" name="Slide Number Placeholder 3"/>
          <p:cNvSpPr>
            <a:spLocks noGrp="1"/>
          </p:cNvSpPr>
          <p:nvPr>
            <p:ph type="sldNum" sz="quarter" idx="10"/>
          </p:nvPr>
        </p:nvSpPr>
        <p:spPr/>
        <p:txBody>
          <a:bodyPr/>
          <a:lstStyle/>
          <a:p>
            <a:fld id="{BA3586F1-0DDF-481A-86CE-003220026FA5}" type="slidenum">
              <a:rPr lang="en-US" smtClean="0"/>
              <a:t>9</a:t>
            </a:fld>
            <a:endParaRPr lang="en-US"/>
          </a:p>
        </p:txBody>
      </p:sp>
    </p:spTree>
    <p:extLst>
      <p:ext uri="{BB962C8B-B14F-4D97-AF65-F5344CB8AC3E}">
        <p14:creationId xmlns:p14="http://schemas.microsoft.com/office/powerpoint/2010/main" val="891515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3.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4.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5.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6.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7.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8.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9.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0.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1.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3.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4.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5.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6.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7.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8.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6.emf"/></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6.em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8.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0.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1.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2 women talking on steps" title="Microsoft brand photo">
            <a:extLst>
              <a:ext uri="{FF2B5EF4-FFF2-40B4-BE49-F238E27FC236}">
                <a16:creationId xmlns:a16="http://schemas.microsoft.com/office/drawing/2014/main" id="{F80E49B8-79D5-40AC-BBF8-C45DBA8322CD}"/>
              </a:ext>
            </a:extLst>
          </p:cNvPr>
          <p:cNvPicPr>
            <a:picLocks noChangeAspect="1"/>
          </p:cNvPicPr>
          <p:nvPr userDrawn="1"/>
        </p:nvPicPr>
        <p:blipFill rotWithShape="1">
          <a:blip r:embed="rId3"/>
          <a:srcRect l="29498" r="5065" b="40537"/>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1_TWO COLUMN DARK">
    <p:bg>
      <p:bgPr>
        <a:solidFill>
          <a:schemeClr val="accent4"/>
        </a:solidFill>
        <a:effectLst/>
      </p:bgPr>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Picture Placeholder 2">
            <a:extLst>
              <a:ext uri="{FF2B5EF4-FFF2-40B4-BE49-F238E27FC236}">
                <a16:creationId xmlns:a16="http://schemas.microsoft.com/office/drawing/2014/main" id="{516036B0-DE17-4BC1-B619-0CCD1EE5C338}"/>
              </a:ext>
            </a:extLst>
          </p:cNvPr>
          <p:cNvSpPr>
            <a:spLocks noGrp="1"/>
          </p:cNvSpPr>
          <p:nvPr>
            <p:ph type="pic" sz="quarter" idx="15"/>
          </p:nvPr>
        </p:nvSpPr>
        <p:spPr>
          <a:xfrm>
            <a:off x="6598683" y="1340159"/>
            <a:ext cx="4424542" cy="4336448"/>
          </a:xfrm>
        </p:spPr>
        <p:txBody>
          <a:bodyPr/>
          <a:lstStyle/>
          <a:p>
            <a:endParaRPr lang="en-US"/>
          </a:p>
        </p:txBody>
      </p:sp>
    </p:spTree>
    <p:custDataLst>
      <p:tags r:id="rId1"/>
    </p:custDataLst>
    <p:extLst>
      <p:ext uri="{BB962C8B-B14F-4D97-AF65-F5344CB8AC3E}">
        <p14:creationId xmlns:p14="http://schemas.microsoft.com/office/powerpoint/2010/main" val="40656268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1_THREE COLUMN">
    <p:bg>
      <p:bgRef idx="1001">
        <a:schemeClr val="bg1"/>
      </p:bgRef>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267418383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2_THREE COLUMN_ALT">
    <p:bg>
      <p:bgRef idx="1001">
        <a:schemeClr val="bg1"/>
      </p:bgRef>
    </p:bg>
    <p:spTree>
      <p:nvGrpSpPr>
        <p:cNvPr id="1" name=""/>
        <p:cNvGrpSpPr/>
        <p:nvPr/>
      </p:nvGrpSpPr>
      <p:grpSpPr>
        <a:xfrm>
          <a:off x="0" y="0"/>
          <a:ext cx="0" cy="0"/>
          <a:chOff x="0" y="0"/>
          <a:chExt cx="0" cy="0"/>
        </a:xfrm>
      </p:grpSpPr>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309136503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4"/>
        </a:solidFill>
        <a:effectLst/>
      </p:bgPr>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15580224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2_THREE COLUMN">
    <p:bg>
      <p:bgRef idx="1001">
        <a:schemeClr val="bg1"/>
      </p:bgRef>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Picture Placeholder 2">
            <a:extLst>
              <a:ext uri="{FF2B5EF4-FFF2-40B4-BE49-F238E27FC236}">
                <a16:creationId xmlns:a16="http://schemas.microsoft.com/office/drawing/2014/main" id="{2596EF47-F642-49E9-854D-29CD47AFEF45}"/>
              </a:ext>
            </a:extLst>
          </p:cNvPr>
          <p:cNvSpPr>
            <a:spLocks noGrp="1"/>
          </p:cNvSpPr>
          <p:nvPr>
            <p:ph type="pic" sz="quarter" idx="18"/>
          </p:nvPr>
        </p:nvSpPr>
        <p:spPr>
          <a:xfrm>
            <a:off x="8351068" y="1645383"/>
            <a:ext cx="3451858" cy="3102132"/>
          </a:xfrm>
        </p:spPr>
        <p:txBody>
          <a:bodyPr/>
          <a:lstStyle/>
          <a:p>
            <a:endParaRPr lang="en-US"/>
          </a:p>
        </p:txBody>
      </p:sp>
    </p:spTree>
    <p:custDataLst>
      <p:tags r:id="rId1"/>
    </p:custDataLst>
    <p:extLst>
      <p:ext uri="{BB962C8B-B14F-4D97-AF65-F5344CB8AC3E}">
        <p14:creationId xmlns:p14="http://schemas.microsoft.com/office/powerpoint/2010/main" val="418094603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3_THREE COLUMN_ALT">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Picture Placeholder 2">
            <a:extLst>
              <a:ext uri="{FF2B5EF4-FFF2-40B4-BE49-F238E27FC236}">
                <a16:creationId xmlns:a16="http://schemas.microsoft.com/office/drawing/2014/main" id="{5123CDCF-0420-4D0E-812D-654002494A8E}"/>
              </a:ext>
            </a:extLst>
          </p:cNvPr>
          <p:cNvSpPr>
            <a:spLocks noGrp="1"/>
          </p:cNvSpPr>
          <p:nvPr>
            <p:ph type="pic" sz="quarter" idx="18"/>
          </p:nvPr>
        </p:nvSpPr>
        <p:spPr>
          <a:xfrm>
            <a:off x="8351068" y="1645383"/>
            <a:ext cx="3451858" cy="3102132"/>
          </a:xfrm>
        </p:spPr>
        <p:txBody>
          <a:bodyPr/>
          <a:lstStyle/>
          <a:p>
            <a:endParaRPr lang="en-US"/>
          </a:p>
        </p:txBody>
      </p:sp>
    </p:spTree>
    <p:custDataLst>
      <p:tags r:id="rId1"/>
    </p:custDataLst>
    <p:extLst>
      <p:ext uri="{BB962C8B-B14F-4D97-AF65-F5344CB8AC3E}">
        <p14:creationId xmlns:p14="http://schemas.microsoft.com/office/powerpoint/2010/main" val="80330968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3_THREE COLUMN DARK">
    <p:bg>
      <p:bgPr>
        <a:solidFill>
          <a:schemeClr val="accent4"/>
        </a:solidFill>
        <a:effectLst/>
      </p:bgPr>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1" name="Picture Placeholder 2">
            <a:extLst>
              <a:ext uri="{FF2B5EF4-FFF2-40B4-BE49-F238E27FC236}">
                <a16:creationId xmlns:a16="http://schemas.microsoft.com/office/drawing/2014/main" id="{C3BA01F1-B0D6-453F-8C82-A91C231FE001}"/>
              </a:ext>
            </a:extLst>
          </p:cNvPr>
          <p:cNvSpPr>
            <a:spLocks noGrp="1"/>
          </p:cNvSpPr>
          <p:nvPr>
            <p:ph type="pic" sz="quarter" idx="18"/>
          </p:nvPr>
        </p:nvSpPr>
        <p:spPr>
          <a:xfrm>
            <a:off x="8351068" y="1645383"/>
            <a:ext cx="3451858" cy="3102132"/>
          </a:xfrm>
        </p:spPr>
        <p:txBody>
          <a:bodyPr/>
          <a:lstStyle/>
          <a:p>
            <a:endParaRPr lang="en-US"/>
          </a:p>
        </p:txBody>
      </p:sp>
    </p:spTree>
    <p:custDataLst>
      <p:tags r:id="rId1"/>
    </p:custDataLst>
    <p:extLst>
      <p:ext uri="{BB962C8B-B14F-4D97-AF65-F5344CB8AC3E}">
        <p14:creationId xmlns:p14="http://schemas.microsoft.com/office/powerpoint/2010/main" val="56389041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3_THREE COLUMN">
    <p:bg>
      <p:bgRef idx="1001">
        <a:schemeClr val="bg1"/>
      </p:bgRef>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6" name="Picture Placeholder 2">
            <a:extLst>
              <a:ext uri="{FF2B5EF4-FFF2-40B4-BE49-F238E27FC236}">
                <a16:creationId xmlns:a16="http://schemas.microsoft.com/office/drawing/2014/main" id="{28E1C0FB-8374-458D-A507-7BEDEE726B05}"/>
              </a:ext>
            </a:extLst>
          </p:cNvPr>
          <p:cNvSpPr>
            <a:spLocks noGrp="1"/>
          </p:cNvSpPr>
          <p:nvPr>
            <p:ph type="pic" sz="quarter" idx="24"/>
          </p:nvPr>
        </p:nvSpPr>
        <p:spPr>
          <a:xfrm>
            <a:off x="8536531" y="3764737"/>
            <a:ext cx="2484628" cy="2178605"/>
          </a:xfrm>
        </p:spPr>
        <p:txBody>
          <a:bodyPr/>
          <a:lstStyle/>
          <a:p>
            <a:endParaRPr lang="en-US"/>
          </a:p>
        </p:txBody>
      </p:sp>
      <p:sp>
        <p:nvSpPr>
          <p:cNvPr id="20" name="Picture Placeholder 2">
            <a:extLst>
              <a:ext uri="{FF2B5EF4-FFF2-40B4-BE49-F238E27FC236}">
                <a16:creationId xmlns:a16="http://schemas.microsoft.com/office/drawing/2014/main" id="{62A876E1-5A05-4493-A944-61EB617402F6}"/>
              </a:ext>
            </a:extLst>
          </p:cNvPr>
          <p:cNvSpPr>
            <a:spLocks noGrp="1"/>
          </p:cNvSpPr>
          <p:nvPr>
            <p:ph type="pic" sz="quarter" idx="25"/>
          </p:nvPr>
        </p:nvSpPr>
        <p:spPr>
          <a:xfrm>
            <a:off x="8536531" y="1334716"/>
            <a:ext cx="2484628" cy="2178605"/>
          </a:xfrm>
        </p:spPr>
        <p:txBody>
          <a:bodyPr/>
          <a:lstStyle/>
          <a:p>
            <a:endParaRPr lang="en-US"/>
          </a:p>
        </p:txBody>
      </p:sp>
      <p:sp>
        <p:nvSpPr>
          <p:cNvPr id="21" name="Picture Placeholder 2">
            <a:extLst>
              <a:ext uri="{FF2B5EF4-FFF2-40B4-BE49-F238E27FC236}">
                <a16:creationId xmlns:a16="http://schemas.microsoft.com/office/drawing/2014/main" id="{8D1032D3-2DDF-4A14-A4AF-B1A464340E05}"/>
              </a:ext>
            </a:extLst>
          </p:cNvPr>
          <p:cNvSpPr>
            <a:spLocks noGrp="1"/>
          </p:cNvSpPr>
          <p:nvPr>
            <p:ph type="pic" sz="quarter" idx="26"/>
          </p:nvPr>
        </p:nvSpPr>
        <p:spPr>
          <a:xfrm>
            <a:off x="4852678" y="3764737"/>
            <a:ext cx="2484628" cy="2178605"/>
          </a:xfrm>
        </p:spPr>
        <p:txBody>
          <a:bodyPr/>
          <a:lstStyle/>
          <a:p>
            <a:endParaRPr lang="en-US"/>
          </a:p>
        </p:txBody>
      </p:sp>
      <p:sp>
        <p:nvSpPr>
          <p:cNvPr id="22" name="Picture Placeholder 2">
            <a:extLst>
              <a:ext uri="{FF2B5EF4-FFF2-40B4-BE49-F238E27FC236}">
                <a16:creationId xmlns:a16="http://schemas.microsoft.com/office/drawing/2014/main" id="{C4FD17F9-B03B-4E3B-9558-CCF41AA435F4}"/>
              </a:ext>
            </a:extLst>
          </p:cNvPr>
          <p:cNvSpPr>
            <a:spLocks noGrp="1"/>
          </p:cNvSpPr>
          <p:nvPr>
            <p:ph type="pic" sz="quarter" idx="27"/>
          </p:nvPr>
        </p:nvSpPr>
        <p:spPr>
          <a:xfrm>
            <a:off x="4852678" y="1334716"/>
            <a:ext cx="2484628" cy="2178605"/>
          </a:xfrm>
        </p:spPr>
        <p:txBody>
          <a:bodyPr/>
          <a:lstStyle/>
          <a:p>
            <a:endParaRPr lang="en-US"/>
          </a:p>
        </p:txBody>
      </p:sp>
      <p:sp>
        <p:nvSpPr>
          <p:cNvPr id="25" name="Picture Placeholder 2">
            <a:extLst>
              <a:ext uri="{FF2B5EF4-FFF2-40B4-BE49-F238E27FC236}">
                <a16:creationId xmlns:a16="http://schemas.microsoft.com/office/drawing/2014/main" id="{83BFA849-5E45-4A09-84CC-8966FE40DB0C}"/>
              </a:ext>
            </a:extLst>
          </p:cNvPr>
          <p:cNvSpPr>
            <a:spLocks noGrp="1"/>
          </p:cNvSpPr>
          <p:nvPr>
            <p:ph type="pic" sz="quarter" idx="30"/>
          </p:nvPr>
        </p:nvSpPr>
        <p:spPr>
          <a:xfrm>
            <a:off x="1168825" y="3764737"/>
            <a:ext cx="2484628" cy="2178605"/>
          </a:xfrm>
        </p:spPr>
        <p:txBody>
          <a:bodyPr/>
          <a:lstStyle/>
          <a:p>
            <a:endParaRPr lang="en-US"/>
          </a:p>
        </p:txBody>
      </p:sp>
      <p:sp>
        <p:nvSpPr>
          <p:cNvPr id="26" name="Picture Placeholder 2">
            <a:extLst>
              <a:ext uri="{FF2B5EF4-FFF2-40B4-BE49-F238E27FC236}">
                <a16:creationId xmlns:a16="http://schemas.microsoft.com/office/drawing/2014/main" id="{9A1E48D5-4769-497D-8282-1733AD5E8B84}"/>
              </a:ext>
            </a:extLst>
          </p:cNvPr>
          <p:cNvSpPr>
            <a:spLocks noGrp="1"/>
          </p:cNvSpPr>
          <p:nvPr>
            <p:ph type="pic" sz="quarter" idx="31"/>
          </p:nvPr>
        </p:nvSpPr>
        <p:spPr>
          <a:xfrm>
            <a:off x="1168825" y="1334716"/>
            <a:ext cx="2484628" cy="2178605"/>
          </a:xfrm>
        </p:spPr>
        <p:txBody>
          <a:bodyPr/>
          <a:lstStyle/>
          <a:p>
            <a:endParaRPr lang="en-US"/>
          </a:p>
        </p:txBody>
      </p:sp>
    </p:spTree>
    <p:custDataLst>
      <p:tags r:id="rId1"/>
    </p:custDataLst>
    <p:extLst>
      <p:ext uri="{BB962C8B-B14F-4D97-AF65-F5344CB8AC3E}">
        <p14:creationId xmlns:p14="http://schemas.microsoft.com/office/powerpoint/2010/main" val="420935834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4_THREE COLUMN_ALT">
    <p:bg>
      <p:bgRef idx="1001">
        <a:schemeClr val="bg1"/>
      </p:bgRef>
    </p:bg>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1" name="Picture Placeholder 2">
            <a:extLst>
              <a:ext uri="{FF2B5EF4-FFF2-40B4-BE49-F238E27FC236}">
                <a16:creationId xmlns:a16="http://schemas.microsoft.com/office/drawing/2014/main" id="{70647C99-FB4D-49FC-B977-F8E355534CFA}"/>
              </a:ext>
            </a:extLst>
          </p:cNvPr>
          <p:cNvSpPr>
            <a:spLocks noGrp="1"/>
          </p:cNvSpPr>
          <p:nvPr>
            <p:ph type="pic" sz="quarter" idx="24"/>
          </p:nvPr>
        </p:nvSpPr>
        <p:spPr>
          <a:xfrm>
            <a:off x="8536531" y="3764737"/>
            <a:ext cx="2484628" cy="2178605"/>
          </a:xfrm>
        </p:spPr>
        <p:txBody>
          <a:bodyPr/>
          <a:lstStyle/>
          <a:p>
            <a:endParaRPr lang="en-US"/>
          </a:p>
        </p:txBody>
      </p:sp>
      <p:sp>
        <p:nvSpPr>
          <p:cNvPr id="12" name="Picture Placeholder 2">
            <a:extLst>
              <a:ext uri="{FF2B5EF4-FFF2-40B4-BE49-F238E27FC236}">
                <a16:creationId xmlns:a16="http://schemas.microsoft.com/office/drawing/2014/main" id="{1580FC8C-706A-4CB2-A9E8-8069EA45BFD1}"/>
              </a:ext>
            </a:extLst>
          </p:cNvPr>
          <p:cNvSpPr>
            <a:spLocks noGrp="1"/>
          </p:cNvSpPr>
          <p:nvPr>
            <p:ph type="pic" sz="quarter" idx="25"/>
          </p:nvPr>
        </p:nvSpPr>
        <p:spPr>
          <a:xfrm>
            <a:off x="8536531" y="1334716"/>
            <a:ext cx="2484628" cy="2178605"/>
          </a:xfrm>
        </p:spPr>
        <p:txBody>
          <a:bodyPr/>
          <a:lstStyle/>
          <a:p>
            <a:endParaRPr lang="en-US"/>
          </a:p>
        </p:txBody>
      </p:sp>
      <p:sp>
        <p:nvSpPr>
          <p:cNvPr id="13" name="Picture Placeholder 2">
            <a:extLst>
              <a:ext uri="{FF2B5EF4-FFF2-40B4-BE49-F238E27FC236}">
                <a16:creationId xmlns:a16="http://schemas.microsoft.com/office/drawing/2014/main" id="{1DA2F4A8-77A2-4FDB-9977-99430496350F}"/>
              </a:ext>
            </a:extLst>
          </p:cNvPr>
          <p:cNvSpPr>
            <a:spLocks noGrp="1"/>
          </p:cNvSpPr>
          <p:nvPr>
            <p:ph type="pic" sz="quarter" idx="26"/>
          </p:nvPr>
        </p:nvSpPr>
        <p:spPr>
          <a:xfrm>
            <a:off x="4852678" y="3764737"/>
            <a:ext cx="2484628" cy="2178605"/>
          </a:xfrm>
        </p:spPr>
        <p:txBody>
          <a:bodyPr/>
          <a:lstStyle/>
          <a:p>
            <a:endParaRPr lang="en-US"/>
          </a:p>
        </p:txBody>
      </p:sp>
      <p:sp>
        <p:nvSpPr>
          <p:cNvPr id="14" name="Picture Placeholder 2">
            <a:extLst>
              <a:ext uri="{FF2B5EF4-FFF2-40B4-BE49-F238E27FC236}">
                <a16:creationId xmlns:a16="http://schemas.microsoft.com/office/drawing/2014/main" id="{77078161-814A-4BEC-A787-24651E6DC790}"/>
              </a:ext>
            </a:extLst>
          </p:cNvPr>
          <p:cNvSpPr>
            <a:spLocks noGrp="1"/>
          </p:cNvSpPr>
          <p:nvPr>
            <p:ph type="pic" sz="quarter" idx="27"/>
          </p:nvPr>
        </p:nvSpPr>
        <p:spPr>
          <a:xfrm>
            <a:off x="4852678" y="1334716"/>
            <a:ext cx="2484628" cy="2178605"/>
          </a:xfrm>
        </p:spPr>
        <p:txBody>
          <a:bodyPr/>
          <a:lstStyle/>
          <a:p>
            <a:endParaRPr lang="en-US"/>
          </a:p>
        </p:txBody>
      </p:sp>
      <p:sp>
        <p:nvSpPr>
          <p:cNvPr id="15" name="Picture Placeholder 2">
            <a:extLst>
              <a:ext uri="{FF2B5EF4-FFF2-40B4-BE49-F238E27FC236}">
                <a16:creationId xmlns:a16="http://schemas.microsoft.com/office/drawing/2014/main" id="{F3CB166B-989D-40D2-9593-95F53E31BD69}"/>
              </a:ext>
            </a:extLst>
          </p:cNvPr>
          <p:cNvSpPr>
            <a:spLocks noGrp="1"/>
          </p:cNvSpPr>
          <p:nvPr>
            <p:ph type="pic" sz="quarter" idx="30"/>
          </p:nvPr>
        </p:nvSpPr>
        <p:spPr>
          <a:xfrm>
            <a:off x="1168825" y="3764737"/>
            <a:ext cx="2484628" cy="2178605"/>
          </a:xfrm>
        </p:spPr>
        <p:txBody>
          <a:bodyPr/>
          <a:lstStyle/>
          <a:p>
            <a:endParaRPr lang="en-US"/>
          </a:p>
        </p:txBody>
      </p:sp>
      <p:sp>
        <p:nvSpPr>
          <p:cNvPr id="16" name="Picture Placeholder 2">
            <a:extLst>
              <a:ext uri="{FF2B5EF4-FFF2-40B4-BE49-F238E27FC236}">
                <a16:creationId xmlns:a16="http://schemas.microsoft.com/office/drawing/2014/main" id="{3E249E47-BE78-4A82-B818-366E4D341819}"/>
              </a:ext>
            </a:extLst>
          </p:cNvPr>
          <p:cNvSpPr>
            <a:spLocks noGrp="1"/>
          </p:cNvSpPr>
          <p:nvPr>
            <p:ph type="pic" sz="quarter" idx="31"/>
          </p:nvPr>
        </p:nvSpPr>
        <p:spPr>
          <a:xfrm>
            <a:off x="1168825" y="1334716"/>
            <a:ext cx="2484628" cy="2178605"/>
          </a:xfrm>
        </p:spPr>
        <p:txBody>
          <a:bodyPr/>
          <a:lstStyle/>
          <a:p>
            <a:endParaRPr lang="en-US"/>
          </a:p>
        </p:txBody>
      </p:sp>
    </p:spTree>
    <p:custDataLst>
      <p:tags r:id="rId1"/>
    </p:custDataLst>
    <p:extLst>
      <p:ext uri="{BB962C8B-B14F-4D97-AF65-F5344CB8AC3E}">
        <p14:creationId xmlns:p14="http://schemas.microsoft.com/office/powerpoint/2010/main" val="278730750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_THREE COLUMN DARK">
    <p:bg>
      <p:bgPr>
        <a:solidFill>
          <a:schemeClr val="accent4"/>
        </a:solidFill>
        <a:effectLst/>
      </p:bgPr>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2" name="Picture Placeholder 2">
            <a:extLst>
              <a:ext uri="{FF2B5EF4-FFF2-40B4-BE49-F238E27FC236}">
                <a16:creationId xmlns:a16="http://schemas.microsoft.com/office/drawing/2014/main" id="{B2FC7A8C-F586-4CBE-BE11-C54E9A788F99}"/>
              </a:ext>
            </a:extLst>
          </p:cNvPr>
          <p:cNvSpPr>
            <a:spLocks noGrp="1"/>
          </p:cNvSpPr>
          <p:nvPr>
            <p:ph type="pic" sz="quarter" idx="24"/>
          </p:nvPr>
        </p:nvSpPr>
        <p:spPr>
          <a:xfrm>
            <a:off x="8536531" y="3764737"/>
            <a:ext cx="2484628" cy="2178605"/>
          </a:xfrm>
        </p:spPr>
        <p:txBody>
          <a:bodyPr/>
          <a:lstStyle/>
          <a:p>
            <a:endParaRPr lang="en-US"/>
          </a:p>
        </p:txBody>
      </p:sp>
      <p:sp>
        <p:nvSpPr>
          <p:cNvPr id="13" name="Picture Placeholder 2">
            <a:extLst>
              <a:ext uri="{FF2B5EF4-FFF2-40B4-BE49-F238E27FC236}">
                <a16:creationId xmlns:a16="http://schemas.microsoft.com/office/drawing/2014/main" id="{472E5A40-48A6-48C6-9CA1-A09BF8ADF07F}"/>
              </a:ext>
            </a:extLst>
          </p:cNvPr>
          <p:cNvSpPr>
            <a:spLocks noGrp="1"/>
          </p:cNvSpPr>
          <p:nvPr>
            <p:ph type="pic" sz="quarter" idx="25"/>
          </p:nvPr>
        </p:nvSpPr>
        <p:spPr>
          <a:xfrm>
            <a:off x="8536531" y="1334716"/>
            <a:ext cx="2484628" cy="2178605"/>
          </a:xfrm>
        </p:spPr>
        <p:txBody>
          <a:bodyPr/>
          <a:lstStyle/>
          <a:p>
            <a:endParaRPr lang="en-US"/>
          </a:p>
        </p:txBody>
      </p:sp>
      <p:sp>
        <p:nvSpPr>
          <p:cNvPr id="14" name="Picture Placeholder 2">
            <a:extLst>
              <a:ext uri="{FF2B5EF4-FFF2-40B4-BE49-F238E27FC236}">
                <a16:creationId xmlns:a16="http://schemas.microsoft.com/office/drawing/2014/main" id="{8972AC20-EF69-4F72-822C-619E89E70200}"/>
              </a:ext>
            </a:extLst>
          </p:cNvPr>
          <p:cNvSpPr>
            <a:spLocks noGrp="1"/>
          </p:cNvSpPr>
          <p:nvPr>
            <p:ph type="pic" sz="quarter" idx="26"/>
          </p:nvPr>
        </p:nvSpPr>
        <p:spPr>
          <a:xfrm>
            <a:off x="4852678" y="3764737"/>
            <a:ext cx="2484628" cy="2178605"/>
          </a:xfrm>
        </p:spPr>
        <p:txBody>
          <a:bodyPr/>
          <a:lstStyle/>
          <a:p>
            <a:endParaRPr lang="en-US"/>
          </a:p>
        </p:txBody>
      </p:sp>
      <p:sp>
        <p:nvSpPr>
          <p:cNvPr id="15" name="Picture Placeholder 2">
            <a:extLst>
              <a:ext uri="{FF2B5EF4-FFF2-40B4-BE49-F238E27FC236}">
                <a16:creationId xmlns:a16="http://schemas.microsoft.com/office/drawing/2014/main" id="{C1A843F3-31F4-450B-87FA-845DFBAC4E0F}"/>
              </a:ext>
            </a:extLst>
          </p:cNvPr>
          <p:cNvSpPr>
            <a:spLocks noGrp="1"/>
          </p:cNvSpPr>
          <p:nvPr>
            <p:ph type="pic" sz="quarter" idx="27"/>
          </p:nvPr>
        </p:nvSpPr>
        <p:spPr>
          <a:xfrm>
            <a:off x="4852678" y="1334716"/>
            <a:ext cx="2484628" cy="2178605"/>
          </a:xfrm>
        </p:spPr>
        <p:txBody>
          <a:bodyPr/>
          <a:lstStyle/>
          <a:p>
            <a:endParaRPr lang="en-US"/>
          </a:p>
        </p:txBody>
      </p:sp>
      <p:sp>
        <p:nvSpPr>
          <p:cNvPr id="16" name="Picture Placeholder 2">
            <a:extLst>
              <a:ext uri="{FF2B5EF4-FFF2-40B4-BE49-F238E27FC236}">
                <a16:creationId xmlns:a16="http://schemas.microsoft.com/office/drawing/2014/main" id="{734644DE-B54A-4B48-959B-4BDE37D34D50}"/>
              </a:ext>
            </a:extLst>
          </p:cNvPr>
          <p:cNvSpPr>
            <a:spLocks noGrp="1"/>
          </p:cNvSpPr>
          <p:nvPr>
            <p:ph type="pic" sz="quarter" idx="30"/>
          </p:nvPr>
        </p:nvSpPr>
        <p:spPr>
          <a:xfrm>
            <a:off x="1168825" y="3764737"/>
            <a:ext cx="2484628" cy="2178605"/>
          </a:xfrm>
        </p:spPr>
        <p:txBody>
          <a:bodyPr/>
          <a:lstStyle/>
          <a:p>
            <a:endParaRPr lang="en-US"/>
          </a:p>
        </p:txBody>
      </p:sp>
      <p:sp>
        <p:nvSpPr>
          <p:cNvPr id="17" name="Picture Placeholder 2">
            <a:extLst>
              <a:ext uri="{FF2B5EF4-FFF2-40B4-BE49-F238E27FC236}">
                <a16:creationId xmlns:a16="http://schemas.microsoft.com/office/drawing/2014/main" id="{AF59F764-2C7E-45A3-9320-F40A01BE74D9}"/>
              </a:ext>
            </a:extLst>
          </p:cNvPr>
          <p:cNvSpPr>
            <a:spLocks noGrp="1"/>
          </p:cNvSpPr>
          <p:nvPr>
            <p:ph type="pic" sz="quarter" idx="31"/>
          </p:nvPr>
        </p:nvSpPr>
        <p:spPr>
          <a:xfrm>
            <a:off x="1168825" y="1334716"/>
            <a:ext cx="2484628" cy="2178605"/>
          </a:xfrm>
        </p:spPr>
        <p:txBody>
          <a:bodyPr/>
          <a:lstStyle/>
          <a:p>
            <a:endParaRPr lang="en-US"/>
          </a:p>
        </p:txBody>
      </p:sp>
    </p:spTree>
    <p:custDataLst>
      <p:tags r:id="rId1"/>
    </p:custDataLst>
    <p:extLst>
      <p:ext uri="{BB962C8B-B14F-4D97-AF65-F5344CB8AC3E}">
        <p14:creationId xmlns:p14="http://schemas.microsoft.com/office/powerpoint/2010/main" val="361379786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4"/>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custDataLst>
      <p:tags r:id="rId1"/>
    </p:custDataLst>
    <p:extLst>
      <p:ext uri="{BB962C8B-B14F-4D97-AF65-F5344CB8AC3E}">
        <p14:creationId xmlns:p14="http://schemas.microsoft.com/office/powerpoint/2010/main" val="230280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1"/>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custDataLst>
      <p:tags r:id="rId1"/>
    </p:custDataLst>
    <p:extLst>
      <p:ext uri="{BB962C8B-B14F-4D97-AF65-F5344CB8AC3E}">
        <p14:creationId xmlns:p14="http://schemas.microsoft.com/office/powerpoint/2010/main" val="4279440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2"/>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custDataLst>
      <p:tags r:id="rId1"/>
    </p:custDataLst>
    <p:extLst>
      <p:ext uri="{BB962C8B-B14F-4D97-AF65-F5344CB8AC3E}">
        <p14:creationId xmlns:p14="http://schemas.microsoft.com/office/powerpoint/2010/main" val="98977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4" name="Picture Placeholder 3">
            <a:extLst>
              <a:ext uri="{FF2B5EF4-FFF2-40B4-BE49-F238E27FC236}">
                <a16:creationId xmlns:a16="http://schemas.microsoft.com/office/drawing/2014/main" id="{A45021A6-833D-4E29-9859-A7BCC95DC0D1}"/>
              </a:ext>
            </a:extLst>
          </p:cNvPr>
          <p:cNvSpPr>
            <a:spLocks noGrp="1"/>
          </p:cNvSpPr>
          <p:nvPr>
            <p:ph type="pic" sz="quarter" idx="10"/>
          </p:nvPr>
        </p:nvSpPr>
        <p:spPr>
          <a:xfrm>
            <a:off x="1172648" y="328497"/>
            <a:ext cx="9650987" cy="5551215"/>
          </a:xfrm>
        </p:spPr>
        <p:txBody>
          <a:bodyPr/>
          <a:lstStyle/>
          <a:p>
            <a:endParaRPr lang="en-US"/>
          </a:p>
        </p:txBody>
      </p:sp>
    </p:spTree>
    <p:custDataLst>
      <p:tags r:id="rId1"/>
    </p:custDataLst>
    <p:extLst>
      <p:ext uri="{BB962C8B-B14F-4D97-AF65-F5344CB8AC3E}">
        <p14:creationId xmlns:p14="http://schemas.microsoft.com/office/powerpoint/2010/main" val="3700825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chemeClr val="accent1"/>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4" name="Picture Placeholder 3">
            <a:extLst>
              <a:ext uri="{FF2B5EF4-FFF2-40B4-BE49-F238E27FC236}">
                <a16:creationId xmlns:a16="http://schemas.microsoft.com/office/drawing/2014/main" id="{8FF0DD82-92CB-486C-9F3A-A8C63FED82F6}"/>
              </a:ext>
            </a:extLst>
          </p:cNvPr>
          <p:cNvSpPr>
            <a:spLocks noGrp="1"/>
          </p:cNvSpPr>
          <p:nvPr>
            <p:ph type="pic" sz="quarter" idx="10"/>
          </p:nvPr>
        </p:nvSpPr>
        <p:spPr>
          <a:xfrm>
            <a:off x="1172648" y="328497"/>
            <a:ext cx="9650987" cy="5551215"/>
          </a:xfrm>
        </p:spPr>
        <p:txBody>
          <a:bodyPr/>
          <a:lstStyle/>
          <a:p>
            <a:endParaRPr lang="en-US"/>
          </a:p>
        </p:txBody>
      </p:sp>
    </p:spTree>
    <p:custDataLst>
      <p:tags r:id="rId1"/>
    </p:custDataLst>
    <p:extLst>
      <p:ext uri="{BB962C8B-B14F-4D97-AF65-F5344CB8AC3E}">
        <p14:creationId xmlns:p14="http://schemas.microsoft.com/office/powerpoint/2010/main" val="94859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accent2"/>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4" name="Picture Placeholder 3">
            <a:extLst>
              <a:ext uri="{FF2B5EF4-FFF2-40B4-BE49-F238E27FC236}">
                <a16:creationId xmlns:a16="http://schemas.microsoft.com/office/drawing/2014/main" id="{2A79F3DF-BF3E-45DF-9B17-4F8053FAD95E}"/>
              </a:ext>
            </a:extLst>
          </p:cNvPr>
          <p:cNvSpPr>
            <a:spLocks noGrp="1"/>
          </p:cNvSpPr>
          <p:nvPr>
            <p:ph type="pic" sz="quarter" idx="10"/>
          </p:nvPr>
        </p:nvSpPr>
        <p:spPr>
          <a:xfrm>
            <a:off x="1172648" y="328497"/>
            <a:ext cx="9650987" cy="5551215"/>
          </a:xfrm>
        </p:spPr>
        <p:txBody>
          <a:bodyPr/>
          <a:lstStyle/>
          <a:p>
            <a:endParaRPr lang="en-US"/>
          </a:p>
        </p:txBody>
      </p:sp>
    </p:spTree>
    <p:custDataLst>
      <p:tags r:id="rId1"/>
    </p:custDataLst>
    <p:extLst>
      <p:ext uri="{BB962C8B-B14F-4D97-AF65-F5344CB8AC3E}">
        <p14:creationId xmlns:p14="http://schemas.microsoft.com/office/powerpoint/2010/main" val="649563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15"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25" name="Text Placeholder 2"/>
          <p:cNvSpPr>
            <a:spLocks noGrp="1"/>
          </p:cNvSpPr>
          <p:nvPr>
            <p:ph type="body" sz="quarter" idx="24" hasCustomPrompt="1"/>
          </p:nvPr>
        </p:nvSpPr>
        <p:spPr>
          <a:xfrm>
            <a:off x="2677850" y="4124422"/>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2675988" y="3627348"/>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2677850" y="3123495"/>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2675988" y="2626413"/>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677850" y="2137755"/>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2675988" y="1640681"/>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1" hasCustomPrompt="1"/>
          </p:nvPr>
        </p:nvSpPr>
        <p:spPr>
          <a:xfrm>
            <a:off x="429105" y="2137755"/>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6" name="Text Placeholder 2">
            <a:extLst>
              <a:ext uri="{FF2B5EF4-FFF2-40B4-BE49-F238E27FC236}">
                <a16:creationId xmlns:a16="http://schemas.microsoft.com/office/drawing/2014/main" id="{91855D80-D5C2-4F85-9037-04FA76169A44}"/>
              </a:ext>
            </a:extLst>
          </p:cNvPr>
          <p:cNvSpPr>
            <a:spLocks noGrp="1"/>
          </p:cNvSpPr>
          <p:nvPr>
            <p:ph type="body" sz="quarter" idx="26" hasCustomPrompt="1"/>
          </p:nvPr>
        </p:nvSpPr>
        <p:spPr>
          <a:xfrm>
            <a:off x="429105" y="4628283"/>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a:extLst>
              <a:ext uri="{FF2B5EF4-FFF2-40B4-BE49-F238E27FC236}">
                <a16:creationId xmlns:a16="http://schemas.microsoft.com/office/drawing/2014/main" id="{84BB0FE3-3FDE-490F-B51B-DD641AF3346E}"/>
              </a:ext>
            </a:extLst>
          </p:cNvPr>
          <p:cNvSpPr>
            <a:spLocks noGrp="1"/>
          </p:cNvSpPr>
          <p:nvPr>
            <p:ph type="body" sz="quarter" idx="27" hasCustomPrompt="1"/>
          </p:nvPr>
        </p:nvSpPr>
        <p:spPr>
          <a:xfrm>
            <a:off x="429105" y="5164812"/>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a:extLst>
              <a:ext uri="{FF2B5EF4-FFF2-40B4-BE49-F238E27FC236}">
                <a16:creationId xmlns:a16="http://schemas.microsoft.com/office/drawing/2014/main" id="{B7494167-FF2A-4EFA-8A2C-4089CCAD3300}"/>
              </a:ext>
            </a:extLst>
          </p:cNvPr>
          <p:cNvSpPr>
            <a:spLocks noGrp="1"/>
          </p:cNvSpPr>
          <p:nvPr>
            <p:ph type="body" sz="quarter" idx="28" hasCustomPrompt="1"/>
          </p:nvPr>
        </p:nvSpPr>
        <p:spPr>
          <a:xfrm>
            <a:off x="2675988" y="4588820"/>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7" name="Text Placeholder 2">
            <a:extLst>
              <a:ext uri="{FF2B5EF4-FFF2-40B4-BE49-F238E27FC236}">
                <a16:creationId xmlns:a16="http://schemas.microsoft.com/office/drawing/2014/main" id="{5252F855-A69A-4DC9-9667-30E1E6D15750}"/>
              </a:ext>
            </a:extLst>
          </p:cNvPr>
          <p:cNvSpPr>
            <a:spLocks noGrp="1"/>
          </p:cNvSpPr>
          <p:nvPr>
            <p:ph type="body" sz="quarter" idx="29" hasCustomPrompt="1"/>
          </p:nvPr>
        </p:nvSpPr>
        <p:spPr>
          <a:xfrm>
            <a:off x="2675988" y="5125349"/>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8" name="Text Placeholder 2">
            <a:extLst>
              <a:ext uri="{FF2B5EF4-FFF2-40B4-BE49-F238E27FC236}">
                <a16:creationId xmlns:a16="http://schemas.microsoft.com/office/drawing/2014/main" id="{3E84DCCE-2540-4BDD-B5E4-52992B21D66C}"/>
              </a:ext>
            </a:extLst>
          </p:cNvPr>
          <p:cNvSpPr>
            <a:spLocks noGrp="1"/>
          </p:cNvSpPr>
          <p:nvPr>
            <p:ph type="body" sz="quarter" idx="30" hasCustomPrompt="1"/>
          </p:nvPr>
        </p:nvSpPr>
        <p:spPr>
          <a:xfrm>
            <a:off x="7170719" y="4124422"/>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9" name="Text Placeholder 2">
            <a:extLst>
              <a:ext uri="{FF2B5EF4-FFF2-40B4-BE49-F238E27FC236}">
                <a16:creationId xmlns:a16="http://schemas.microsoft.com/office/drawing/2014/main" id="{24F26A97-4E57-452D-9FF6-7505C397B30C}"/>
              </a:ext>
            </a:extLst>
          </p:cNvPr>
          <p:cNvSpPr>
            <a:spLocks noGrp="1"/>
          </p:cNvSpPr>
          <p:nvPr>
            <p:ph type="body" sz="quarter" idx="31" hasCustomPrompt="1"/>
          </p:nvPr>
        </p:nvSpPr>
        <p:spPr>
          <a:xfrm>
            <a:off x="7168858" y="3627348"/>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0" name="Text Placeholder 2">
            <a:extLst>
              <a:ext uri="{FF2B5EF4-FFF2-40B4-BE49-F238E27FC236}">
                <a16:creationId xmlns:a16="http://schemas.microsoft.com/office/drawing/2014/main" id="{AB3AEB5F-83BD-40EC-9587-5A9A845566E7}"/>
              </a:ext>
            </a:extLst>
          </p:cNvPr>
          <p:cNvSpPr>
            <a:spLocks noGrp="1"/>
          </p:cNvSpPr>
          <p:nvPr>
            <p:ph type="body" sz="quarter" idx="32" hasCustomPrompt="1"/>
          </p:nvPr>
        </p:nvSpPr>
        <p:spPr>
          <a:xfrm>
            <a:off x="7170719" y="3123495"/>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1" name="Text Placeholder 2">
            <a:extLst>
              <a:ext uri="{FF2B5EF4-FFF2-40B4-BE49-F238E27FC236}">
                <a16:creationId xmlns:a16="http://schemas.microsoft.com/office/drawing/2014/main" id="{10F8C37F-B2B0-469F-A8FB-E5ED038F70C3}"/>
              </a:ext>
            </a:extLst>
          </p:cNvPr>
          <p:cNvSpPr>
            <a:spLocks noGrp="1"/>
          </p:cNvSpPr>
          <p:nvPr>
            <p:ph type="body" sz="quarter" idx="33" hasCustomPrompt="1"/>
          </p:nvPr>
        </p:nvSpPr>
        <p:spPr>
          <a:xfrm>
            <a:off x="7168858" y="2626413"/>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2" name="Text Placeholder 2">
            <a:extLst>
              <a:ext uri="{FF2B5EF4-FFF2-40B4-BE49-F238E27FC236}">
                <a16:creationId xmlns:a16="http://schemas.microsoft.com/office/drawing/2014/main" id="{2D3FFD32-2BC0-4620-A9DB-A3D6217114C9}"/>
              </a:ext>
            </a:extLst>
          </p:cNvPr>
          <p:cNvSpPr>
            <a:spLocks noGrp="1"/>
          </p:cNvSpPr>
          <p:nvPr>
            <p:ph type="body" sz="quarter" idx="34" hasCustomPrompt="1"/>
          </p:nvPr>
        </p:nvSpPr>
        <p:spPr>
          <a:xfrm>
            <a:off x="7170719" y="2137755"/>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3" name="Text Placeholder 2">
            <a:extLst>
              <a:ext uri="{FF2B5EF4-FFF2-40B4-BE49-F238E27FC236}">
                <a16:creationId xmlns:a16="http://schemas.microsoft.com/office/drawing/2014/main" id="{E88E0BD8-D719-498B-85C7-141560E0AAA8}"/>
              </a:ext>
            </a:extLst>
          </p:cNvPr>
          <p:cNvSpPr>
            <a:spLocks noGrp="1"/>
          </p:cNvSpPr>
          <p:nvPr>
            <p:ph type="body" sz="quarter" idx="35" hasCustomPrompt="1"/>
          </p:nvPr>
        </p:nvSpPr>
        <p:spPr>
          <a:xfrm>
            <a:off x="7168858" y="1640681"/>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4" name="Text Placeholder 2">
            <a:extLst>
              <a:ext uri="{FF2B5EF4-FFF2-40B4-BE49-F238E27FC236}">
                <a16:creationId xmlns:a16="http://schemas.microsoft.com/office/drawing/2014/main" id="{934F1C8E-27FC-44E6-AA78-BE6A50236D02}"/>
              </a:ext>
            </a:extLst>
          </p:cNvPr>
          <p:cNvSpPr>
            <a:spLocks noGrp="1"/>
          </p:cNvSpPr>
          <p:nvPr>
            <p:ph type="body" sz="quarter" idx="36" hasCustomPrompt="1"/>
          </p:nvPr>
        </p:nvSpPr>
        <p:spPr>
          <a:xfrm>
            <a:off x="4921975" y="4124422"/>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5" name="Text Placeholder 2">
            <a:extLst>
              <a:ext uri="{FF2B5EF4-FFF2-40B4-BE49-F238E27FC236}">
                <a16:creationId xmlns:a16="http://schemas.microsoft.com/office/drawing/2014/main" id="{72FC0166-4754-4305-A3DE-AAD7536F3C06}"/>
              </a:ext>
            </a:extLst>
          </p:cNvPr>
          <p:cNvSpPr>
            <a:spLocks noGrp="1"/>
          </p:cNvSpPr>
          <p:nvPr>
            <p:ph type="body" sz="quarter" idx="37" hasCustomPrompt="1"/>
          </p:nvPr>
        </p:nvSpPr>
        <p:spPr>
          <a:xfrm>
            <a:off x="4922446" y="3627348"/>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6" name="Text Placeholder 2">
            <a:extLst>
              <a:ext uri="{FF2B5EF4-FFF2-40B4-BE49-F238E27FC236}">
                <a16:creationId xmlns:a16="http://schemas.microsoft.com/office/drawing/2014/main" id="{10285EA3-13BC-4E2C-AC58-329843B304CF}"/>
              </a:ext>
            </a:extLst>
          </p:cNvPr>
          <p:cNvSpPr>
            <a:spLocks noGrp="1"/>
          </p:cNvSpPr>
          <p:nvPr>
            <p:ph type="body" sz="quarter" idx="38" hasCustomPrompt="1"/>
          </p:nvPr>
        </p:nvSpPr>
        <p:spPr>
          <a:xfrm>
            <a:off x="4921975" y="3123495"/>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7" name="Text Placeholder 2">
            <a:extLst>
              <a:ext uri="{FF2B5EF4-FFF2-40B4-BE49-F238E27FC236}">
                <a16:creationId xmlns:a16="http://schemas.microsoft.com/office/drawing/2014/main" id="{BD1D0515-C482-4DA9-970E-397C25E1728F}"/>
              </a:ext>
            </a:extLst>
          </p:cNvPr>
          <p:cNvSpPr>
            <a:spLocks noGrp="1"/>
          </p:cNvSpPr>
          <p:nvPr>
            <p:ph type="body" sz="quarter" idx="39" hasCustomPrompt="1"/>
          </p:nvPr>
        </p:nvSpPr>
        <p:spPr>
          <a:xfrm>
            <a:off x="4922446" y="2626413"/>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8" name="Text Placeholder 2">
            <a:extLst>
              <a:ext uri="{FF2B5EF4-FFF2-40B4-BE49-F238E27FC236}">
                <a16:creationId xmlns:a16="http://schemas.microsoft.com/office/drawing/2014/main" id="{417BFC5B-69AB-4B9A-AD3F-A960E4C47171}"/>
              </a:ext>
            </a:extLst>
          </p:cNvPr>
          <p:cNvSpPr>
            <a:spLocks noGrp="1"/>
          </p:cNvSpPr>
          <p:nvPr>
            <p:ph type="body" sz="quarter" idx="40" hasCustomPrompt="1"/>
          </p:nvPr>
        </p:nvSpPr>
        <p:spPr>
          <a:xfrm>
            <a:off x="4921975" y="2137755"/>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9" name="Text Placeholder 2">
            <a:extLst>
              <a:ext uri="{FF2B5EF4-FFF2-40B4-BE49-F238E27FC236}">
                <a16:creationId xmlns:a16="http://schemas.microsoft.com/office/drawing/2014/main" id="{0ABD4B03-58E9-40BF-A314-B7A46D572C0E}"/>
              </a:ext>
            </a:extLst>
          </p:cNvPr>
          <p:cNvSpPr>
            <a:spLocks noGrp="1"/>
          </p:cNvSpPr>
          <p:nvPr>
            <p:ph type="body" sz="quarter" idx="41" hasCustomPrompt="1"/>
          </p:nvPr>
        </p:nvSpPr>
        <p:spPr>
          <a:xfrm>
            <a:off x="4922446" y="1640681"/>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0" name="Text Placeholder 2">
            <a:extLst>
              <a:ext uri="{FF2B5EF4-FFF2-40B4-BE49-F238E27FC236}">
                <a16:creationId xmlns:a16="http://schemas.microsoft.com/office/drawing/2014/main" id="{699E75AC-17CE-40F2-AB9A-BD9E9FD40EDD}"/>
              </a:ext>
            </a:extLst>
          </p:cNvPr>
          <p:cNvSpPr>
            <a:spLocks noGrp="1"/>
          </p:cNvSpPr>
          <p:nvPr>
            <p:ph type="body" sz="quarter" idx="42" hasCustomPrompt="1"/>
          </p:nvPr>
        </p:nvSpPr>
        <p:spPr>
          <a:xfrm>
            <a:off x="4921975" y="4628283"/>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a:extLst>
              <a:ext uri="{FF2B5EF4-FFF2-40B4-BE49-F238E27FC236}">
                <a16:creationId xmlns:a16="http://schemas.microsoft.com/office/drawing/2014/main" id="{459954D9-8676-492A-A51A-0B3CCD00D746}"/>
              </a:ext>
            </a:extLst>
          </p:cNvPr>
          <p:cNvSpPr>
            <a:spLocks noGrp="1"/>
          </p:cNvSpPr>
          <p:nvPr>
            <p:ph type="body" sz="quarter" idx="43" hasCustomPrompt="1"/>
          </p:nvPr>
        </p:nvSpPr>
        <p:spPr>
          <a:xfrm>
            <a:off x="4921975" y="5164812"/>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a:extLst>
              <a:ext uri="{FF2B5EF4-FFF2-40B4-BE49-F238E27FC236}">
                <a16:creationId xmlns:a16="http://schemas.microsoft.com/office/drawing/2014/main" id="{C749126B-249C-4BCF-AB7A-F60D9FAA90EB}"/>
              </a:ext>
            </a:extLst>
          </p:cNvPr>
          <p:cNvSpPr>
            <a:spLocks noGrp="1"/>
          </p:cNvSpPr>
          <p:nvPr>
            <p:ph type="body" sz="quarter" idx="44" hasCustomPrompt="1"/>
          </p:nvPr>
        </p:nvSpPr>
        <p:spPr>
          <a:xfrm>
            <a:off x="7168858" y="4588820"/>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a:extLst>
              <a:ext uri="{FF2B5EF4-FFF2-40B4-BE49-F238E27FC236}">
                <a16:creationId xmlns:a16="http://schemas.microsoft.com/office/drawing/2014/main" id="{7AF0BA61-3CE3-461B-9091-86C16EDAE8C1}"/>
              </a:ext>
            </a:extLst>
          </p:cNvPr>
          <p:cNvSpPr>
            <a:spLocks noGrp="1"/>
          </p:cNvSpPr>
          <p:nvPr>
            <p:ph type="body" sz="quarter" idx="45" hasCustomPrompt="1"/>
          </p:nvPr>
        </p:nvSpPr>
        <p:spPr>
          <a:xfrm>
            <a:off x="7168858" y="5125349"/>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Tree>
    <p:custDataLst>
      <p:tags r:id="rId1"/>
    </p:custDataLst>
    <p:extLst>
      <p:ext uri="{BB962C8B-B14F-4D97-AF65-F5344CB8AC3E}">
        <p14:creationId xmlns:p14="http://schemas.microsoft.com/office/powerpoint/2010/main" val="2297371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6_CONTENTS_ALT">
    <p:spTree>
      <p:nvGrpSpPr>
        <p:cNvPr id="1" name=""/>
        <p:cNvGrpSpPr/>
        <p:nvPr/>
      </p:nvGrpSpPr>
      <p:grpSpPr>
        <a:xfrm>
          <a:off x="0" y="0"/>
          <a:ext cx="0" cy="0"/>
          <a:chOff x="0" y="0"/>
          <a:chExt cx="0" cy="0"/>
        </a:xfrm>
      </p:grpSpPr>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4124939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15"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5"/>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dirty="0">
                <a:solidFill>
                  <a:schemeClr val="tx1"/>
                </a:solidFill>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5338" y="1722887"/>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833862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7_AGENDA_ALT">
    <p:spTree>
      <p:nvGrpSpPr>
        <p:cNvPr id="1" name=""/>
        <p:cNvGrpSpPr/>
        <p:nvPr/>
      </p:nvGrpSpPr>
      <p:grpSpPr>
        <a:xfrm>
          <a:off x="0" y="0"/>
          <a:ext cx="0" cy="0"/>
          <a:chOff x="0" y="0"/>
          <a:chExt cx="0" cy="0"/>
        </a:xfrm>
      </p:grpSpPr>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5"/>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0" name="Text Placeholder 2"/>
          <p:cNvSpPr>
            <a:spLocks noGrp="1"/>
          </p:cNvSpPr>
          <p:nvPr>
            <p:ph type="body" sz="quarter" idx="23" hasCustomPrompt="1"/>
          </p:nvPr>
        </p:nvSpPr>
        <p:spPr>
          <a:xfrm>
            <a:off x="425338" y="3582852"/>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5338" y="1722887"/>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3873389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3321026"/>
      </p:ext>
    </p:extLst>
  </p:cSld>
  <p:clrMapOvr>
    <a:masterClrMapping/>
  </p:clrMapOvr>
  <p:transition>
    <p:fade/>
  </p:transition>
  <p:extLst mod="1">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7_SPLIT">
    <p:bg>
      <p:bgPr>
        <a:solidFill>
          <a:schemeClr val="accent4"/>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86866" y="33491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6899" y="2139924"/>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365" y="1642864"/>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173" y="2139924"/>
            <a:ext cx="3175834"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307" y="1642864"/>
            <a:ext cx="3177588"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13"/>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2" name="TextBox 1"/>
          <p:cNvSpPr txBox="1"/>
          <p:nvPr userDrawn="1"/>
        </p:nvSpPr>
        <p:spPr>
          <a:xfrm>
            <a:off x="10624294" y="6375481"/>
            <a:ext cx="896425" cy="896552"/>
          </a:xfrm>
          <a:prstGeom prst="rect">
            <a:avLst/>
          </a:prstGeom>
        </p:spPr>
        <p:txBody>
          <a:bodyPr vert="horz" wrap="none" lIns="143428" tIns="89642" rIns="0" bIns="0" rtlCol="0">
            <a:noAutofit/>
          </a:bodyPr>
          <a:lstStyle/>
          <a:p>
            <a:pPr>
              <a:lnSpc>
                <a:spcPct val="110000"/>
              </a:lnSpc>
              <a:spcBef>
                <a:spcPts val="1961"/>
              </a:spcBef>
            </a:pPr>
            <a:endParaRPr lang="en-US" sz="1961" spc="49"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3" name="TextBox 2"/>
          <p:cNvSpPr txBox="1"/>
          <p:nvPr userDrawn="1"/>
        </p:nvSpPr>
        <p:spPr>
          <a:xfrm>
            <a:off x="12998160" y="6358878"/>
            <a:ext cx="896425" cy="896552"/>
          </a:xfrm>
          <a:prstGeom prst="rect">
            <a:avLst/>
          </a:prstGeom>
        </p:spPr>
        <p:txBody>
          <a:bodyPr vert="horz" wrap="none" lIns="143428" tIns="89642" rIns="0" bIns="0" rtlCol="0">
            <a:noAutofit/>
          </a:bodyPr>
          <a:lstStyle/>
          <a:p>
            <a:pPr>
              <a:lnSpc>
                <a:spcPct val="110000"/>
              </a:lnSpc>
              <a:spcBef>
                <a:spcPts val="1961"/>
              </a:spcBef>
            </a:pPr>
            <a:endParaRPr lang="en-US" sz="1961" spc="49"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4262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8_SPLI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87332" y="338865"/>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5" y="213720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0" y="164014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40093"/>
            <a:ext cx="3185793"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5484">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3" y="1643034"/>
            <a:ext cx="3187553"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5484">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1311954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8_SPLIT ALT">
    <p:bg>
      <p:bgPr>
        <a:solidFill>
          <a:schemeClr val="accent4"/>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385668" y="337744"/>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6125" y="2133019"/>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36591" y="1635960"/>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5" y="2133019"/>
            <a:ext cx="3175362"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0" y="1635960"/>
            <a:ext cx="31771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30">
              <a:solidFill>
                <a:schemeClr val="bg1"/>
              </a:solidFill>
            </a:endParaRPr>
          </a:p>
        </p:txBody>
      </p:sp>
    </p:spTree>
    <p:extLst>
      <p:ext uri="{BB962C8B-B14F-4D97-AF65-F5344CB8AC3E}">
        <p14:creationId xmlns:p14="http://schemas.microsoft.com/office/powerpoint/2010/main" val="36489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9_SPLIT 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394291" y="34441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5" y="213720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27830" y="164014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7" y="2137207"/>
            <a:ext cx="3175360"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1" y="1640148"/>
            <a:ext cx="3177114"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30">
              <a:solidFill>
                <a:schemeClr val="bg1"/>
              </a:solidFill>
            </a:endParaRPr>
          </a:p>
        </p:txBody>
      </p:sp>
    </p:spTree>
    <p:extLst>
      <p:ext uri="{BB962C8B-B14F-4D97-AF65-F5344CB8AC3E}">
        <p14:creationId xmlns:p14="http://schemas.microsoft.com/office/powerpoint/2010/main" val="2408717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0_SPLIT ALT_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394291" y="34441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5" y="213720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27830" y="164014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7" y="2137207"/>
            <a:ext cx="3175360"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1" y="1640148"/>
            <a:ext cx="3177114"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488954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0_SPLIT ALT RED">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7756" y="34090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5" y="2134336"/>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0" y="1637277"/>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34336"/>
            <a:ext cx="3175369"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3" y="1637277"/>
            <a:ext cx="3177123"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30"/>
          </a:p>
        </p:txBody>
      </p:sp>
    </p:spTree>
    <p:custDataLst>
      <p:tags r:id="rId1"/>
    </p:custDataLst>
    <p:extLst>
      <p:ext uri="{BB962C8B-B14F-4D97-AF65-F5344CB8AC3E}">
        <p14:creationId xmlns:p14="http://schemas.microsoft.com/office/powerpoint/2010/main" val="2449194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2_SPLIT ALT RED_AL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7756" y="34090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5" y="2134336"/>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0" y="1637277"/>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34336"/>
            <a:ext cx="3175369"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3" y="1637277"/>
            <a:ext cx="3177123"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622059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1_SPLIT ALT RED">
    <p:bg>
      <p:bgPr>
        <a:solidFill>
          <a:schemeClr val="accent2"/>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4291" y="34028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4323" y="213814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4789" y="164108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57173" y="2138147"/>
            <a:ext cx="3178834"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5308" y="1641088"/>
            <a:ext cx="3180590"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4084685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0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381988" y="-2907"/>
            <a:ext cx="10810009" cy="6860907"/>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8"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637482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1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381988" y="-2907"/>
            <a:ext cx="10810009" cy="6860907"/>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36669"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6517"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4055954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2_SECTION_ALT">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381988" y="-2907"/>
            <a:ext cx="10810009" cy="6860907"/>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36669"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6517"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05395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2_SECTION ALT">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204896"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83004"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507786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1_SECTION AL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1483202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3_SECTION ALT_AL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266485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2480150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2588125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5_DIVIDER ALT_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4132278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46496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6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a:blip r:embed="rId2"/>
          <a:stretch>
            <a:fillRect/>
          </a:stretch>
        </p:blipFill>
        <p:spPr>
          <a:xfrm>
            <a:off x="-291691" y="2249726"/>
            <a:ext cx="5299911" cy="2375795"/>
          </a:xfrm>
          <a:prstGeom prst="rect">
            <a:avLst/>
          </a:prstGeom>
        </p:spPr>
      </p:pic>
    </p:spTree>
    <p:extLst>
      <p:ext uri="{BB962C8B-B14F-4D97-AF65-F5344CB8AC3E}">
        <p14:creationId xmlns:p14="http://schemas.microsoft.com/office/powerpoint/2010/main" val="1097724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bwMode="invGray">
          <a:xfrm>
            <a:off x="487120" y="3033693"/>
            <a:ext cx="3706567" cy="794112"/>
          </a:xfrm>
          <a:prstGeom prst="rect">
            <a:avLst/>
          </a:prstGeom>
        </p:spPr>
      </p:pic>
      <p:sp>
        <p:nvSpPr>
          <p:cNvPr id="4"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213306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OFFER-DETAIL2">
    <p:spTree>
      <p:nvGrpSpPr>
        <p:cNvPr id="1" name=""/>
        <p:cNvGrpSpPr/>
        <p:nvPr/>
      </p:nvGrpSpPr>
      <p:grpSpPr>
        <a:xfrm>
          <a:off x="0" y="0"/>
          <a:ext cx="0" cy="0"/>
          <a:chOff x="0" y="0"/>
          <a:chExt cx="0" cy="0"/>
        </a:xfrm>
      </p:grpSpPr>
      <p:grpSp>
        <p:nvGrpSpPr>
          <p:cNvPr id="58" name="Group 57"/>
          <p:cNvGrpSpPr/>
          <p:nvPr userDrawn="1"/>
        </p:nvGrpSpPr>
        <p:grpSpPr>
          <a:xfrm>
            <a:off x="3992553" y="1737188"/>
            <a:ext cx="6561148" cy="4449621"/>
            <a:chOff x="2792725" y="1451846"/>
            <a:chExt cx="6096387" cy="4541315"/>
          </a:xfrm>
        </p:grpSpPr>
        <p:sp>
          <p:nvSpPr>
            <p:cNvPr id="59" name="Rectangle 58"/>
            <p:cNvSpPr/>
            <p:nvPr/>
          </p:nvSpPr>
          <p:spPr>
            <a:xfrm>
              <a:off x="2792725" y="2261403"/>
              <a:ext cx="6095743" cy="1721902"/>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594" tIns="89594" rIns="89594" rtlCol="0" anchor="t"/>
            <a:lstStyle/>
            <a:p>
              <a:pPr marL="1555" defTabSz="671638"/>
              <a:r>
                <a:rPr lang="en-US" sz="1400" b="1">
                  <a:gradFill>
                    <a:gsLst>
                      <a:gs pos="0">
                        <a:schemeClr val="bg1"/>
                      </a:gs>
                      <a:gs pos="74000">
                        <a:schemeClr val="bg1"/>
                      </a:gs>
                    </a:gsLst>
                    <a:lin ang="5400000" scaled="1"/>
                  </a:gradFill>
                  <a:latin typeface="Segoe UI" panose="020B0502040204020203" pitchFamily="34" charset="0"/>
                  <a:cs typeface="Segoe UI" panose="020B0502040204020203" pitchFamily="34" charset="0"/>
                </a:rPr>
                <a:t>Microsoft activities </a:t>
              </a:r>
              <a:endParaRPr lang="en-US" sz="1400">
                <a:gradFill>
                  <a:gsLst>
                    <a:gs pos="0">
                      <a:schemeClr val="bg1"/>
                    </a:gs>
                    <a:gs pos="74000">
                      <a:schemeClr val="bg1"/>
                    </a:gs>
                  </a:gsLst>
                  <a:lin ang="5400000" scaled="1"/>
                </a:gradFill>
                <a:latin typeface="Segoe UI" panose="020B0502040204020203" pitchFamily="34" charset="0"/>
                <a:cs typeface="Segoe UI" panose="020B0502040204020203" pitchFamily="34" charset="0"/>
              </a:endParaRPr>
            </a:p>
          </p:txBody>
        </p:sp>
        <p:sp>
          <p:nvSpPr>
            <p:cNvPr id="60" name="Rectangle 59"/>
            <p:cNvSpPr/>
            <p:nvPr/>
          </p:nvSpPr>
          <p:spPr>
            <a:xfrm>
              <a:off x="2798155" y="1451846"/>
              <a:ext cx="6090957" cy="711875"/>
            </a:xfrm>
            <a:prstGeom prst="rect">
              <a:avLst/>
            </a:prstGeom>
            <a:solidFill>
              <a:srgbClr val="002050">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1" name="Freeform 113"/>
            <p:cNvSpPr>
              <a:spLocks noChangeAspect="1" noEditPoints="1"/>
            </p:cNvSpPr>
            <p:nvPr/>
          </p:nvSpPr>
          <p:spPr bwMode="black">
            <a:xfrm>
              <a:off x="8279609" y="1554423"/>
              <a:ext cx="446334" cy="446334"/>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FFFFFF"/>
            </a:solidFill>
            <a:ln>
              <a:noFill/>
            </a:ln>
            <a:extLst/>
          </p:spPr>
          <p:txBody>
            <a:bodyPr vert="horz" wrap="square" lIns="119427" tIns="59713" rIns="119427" bIns="59713" numCol="1" anchor="t" anchorCtr="0" compatLnSpc="1">
              <a:prstTxWarp prst="textNoShape">
                <a:avLst/>
              </a:prstTxWarp>
            </a:bodyPr>
            <a:lstStyle/>
            <a:p>
              <a:pPr defTabSz="597052"/>
              <a:endParaRPr lang="en-US" sz="2351">
                <a:solidFill>
                  <a:srgbClr val="FFFFFF"/>
                </a:solidFill>
              </a:endParaRPr>
            </a:p>
          </p:txBody>
        </p:sp>
        <p:sp>
          <p:nvSpPr>
            <p:cNvPr id="62" name="Rectangle 61"/>
            <p:cNvSpPr/>
            <p:nvPr/>
          </p:nvSpPr>
          <p:spPr>
            <a:xfrm>
              <a:off x="2792725" y="4122991"/>
              <a:ext cx="6095743" cy="1870170"/>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594" tIns="89594" rIns="89594" rtlCol="0" anchor="t"/>
            <a:lstStyle/>
            <a:p>
              <a:pPr marL="1555" algn="l" defTabSz="671638" rtl="0" eaLnBrk="1" latinLnBrk="0" hangingPunct="1"/>
              <a:r>
                <a:rPr lang="en-US" sz="1400" b="1" kern="1200">
                  <a:gradFill>
                    <a:gsLst>
                      <a:gs pos="0">
                        <a:schemeClr val="bg1"/>
                      </a:gs>
                      <a:gs pos="74000">
                        <a:schemeClr val="bg1"/>
                      </a:gs>
                    </a:gsLst>
                    <a:lin ang="5400000" scaled="1"/>
                  </a:gradFill>
                  <a:latin typeface="Segoe UI" panose="020B0502040204020203" pitchFamily="34" charset="0"/>
                  <a:ea typeface="+mn-ea"/>
                  <a:cs typeface="Segoe UI" panose="020B0502040204020203" pitchFamily="34" charset="0"/>
                </a:rPr>
                <a:t>Customer activities </a:t>
              </a:r>
            </a:p>
          </p:txBody>
        </p:sp>
      </p:grpSp>
      <p:grpSp>
        <p:nvGrpSpPr>
          <p:cNvPr id="63" name="Group 62"/>
          <p:cNvGrpSpPr/>
          <p:nvPr userDrawn="1"/>
        </p:nvGrpSpPr>
        <p:grpSpPr>
          <a:xfrm>
            <a:off x="356970" y="1737188"/>
            <a:ext cx="3510180" cy="4449620"/>
            <a:chOff x="362563" y="1770586"/>
            <a:chExt cx="3582514" cy="4541314"/>
          </a:xfrm>
        </p:grpSpPr>
        <p:sp>
          <p:nvSpPr>
            <p:cNvPr id="64" name="Rectangle 63"/>
            <p:cNvSpPr/>
            <p:nvPr/>
          </p:nvSpPr>
          <p:spPr>
            <a:xfrm>
              <a:off x="362563" y="2580142"/>
              <a:ext cx="3582514" cy="3731758"/>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594" tIns="179187" rIns="89594" rtlCol="0" anchor="t"/>
            <a:lstStyle/>
            <a:p>
              <a:pPr marL="0" indent="0" defTabSz="671638">
                <a:lnSpc>
                  <a:spcPct val="150000"/>
                </a:lnSpc>
                <a:buFont typeface="Arial" panose="020B0604020202020204" pitchFamily="34" charset="0"/>
                <a:buNone/>
              </a:pPr>
              <a:endParaRPr lang="en-US" sz="1566">
                <a:gradFill>
                  <a:gsLst>
                    <a:gs pos="0">
                      <a:schemeClr val="bg1"/>
                    </a:gs>
                    <a:gs pos="74000">
                      <a:schemeClr val="bg1"/>
                    </a:gs>
                  </a:gsLst>
                  <a:lin ang="5400000" scaled="1"/>
                </a:gradFill>
                <a:cs typeface="Segoe UI" panose="020B0502040204020203" pitchFamily="34" charset="0"/>
              </a:endParaRPr>
            </a:p>
          </p:txBody>
        </p:sp>
        <p:sp>
          <p:nvSpPr>
            <p:cNvPr id="65" name="Rectangle 64"/>
            <p:cNvSpPr/>
            <p:nvPr/>
          </p:nvSpPr>
          <p:spPr>
            <a:xfrm>
              <a:off x="367991" y="1770586"/>
              <a:ext cx="3577085" cy="711875"/>
            </a:xfrm>
            <a:prstGeom prst="rect">
              <a:avLst/>
            </a:prstGeom>
            <a:solidFill>
              <a:srgbClr val="002050">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67" name="Rectangle 66"/>
          <p:cNvSpPr/>
          <p:nvPr userDrawn="1"/>
        </p:nvSpPr>
        <p:spPr>
          <a:xfrm>
            <a:off x="10890044" y="2268839"/>
            <a:ext cx="1301964" cy="386394"/>
          </a:xfrm>
          <a:prstGeom prst="rect">
            <a:avLst/>
          </a:prstGeom>
          <a:solidFill>
            <a:srgbClr val="BFBFBF"/>
          </a:solidFill>
          <a:ln w="10795" cap="flat" cmpd="sng" algn="ctr">
            <a:noFill/>
            <a:prstDash val="solid"/>
          </a:ln>
          <a:effectLst/>
        </p:spPr>
        <p:txBody>
          <a:bodyPr lIns="89582" tIns="0" rIns="0" bIns="0" rtlCol="0" anchor="ctr"/>
          <a:lstStyle/>
          <a:p>
            <a:pPr lvl="0" defTabSz="671833">
              <a:lnSpc>
                <a:spcPct val="90000"/>
              </a:lnSpc>
            </a:pPr>
            <a:endParaRPr lang="en-US" sz="1050" kern="0">
              <a:gradFill>
                <a:gsLst>
                  <a:gs pos="0">
                    <a:schemeClr val="bg1"/>
                  </a:gs>
                  <a:gs pos="74000">
                    <a:schemeClr val="bg1"/>
                  </a:gs>
                </a:gsLst>
                <a:lin ang="5400000" scaled="1"/>
              </a:gradFill>
              <a:ea typeface="Verdana" pitchFamily="34" charset="0"/>
              <a:cs typeface="Segoe UI" panose="020B0502040204020203" pitchFamily="34" charset="0"/>
            </a:endParaRPr>
          </a:p>
        </p:txBody>
      </p:sp>
      <p:grpSp>
        <p:nvGrpSpPr>
          <p:cNvPr id="68" name="Group 67"/>
          <p:cNvGrpSpPr/>
          <p:nvPr userDrawn="1"/>
        </p:nvGrpSpPr>
        <p:grpSpPr bwMode="black">
          <a:xfrm rot="1158241">
            <a:off x="11960581" y="2305591"/>
            <a:ext cx="128532" cy="314090"/>
            <a:chOff x="3233738" y="168276"/>
            <a:chExt cx="2651125" cy="6480174"/>
          </a:xfrm>
        </p:grpSpPr>
        <p:sp>
          <p:nvSpPr>
            <p:cNvPr id="69" name="Freeform 212"/>
            <p:cNvSpPr>
              <a:spLocks/>
            </p:cNvSpPr>
            <p:nvPr/>
          </p:nvSpPr>
          <p:spPr bwMode="black">
            <a:xfrm>
              <a:off x="3679825" y="5110163"/>
              <a:ext cx="2028825" cy="1538287"/>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862">
                <a:defRPr/>
              </a:pPr>
              <a:endParaRPr lang="en-US" sz="1000" kern="0">
                <a:solidFill>
                  <a:srgbClr val="FFFFFF"/>
                </a:solidFill>
              </a:endParaRPr>
            </a:p>
          </p:txBody>
        </p:sp>
        <p:sp>
          <p:nvSpPr>
            <p:cNvPr id="70" name="Freeform 213"/>
            <p:cNvSpPr>
              <a:spLocks noEditPoints="1"/>
            </p:cNvSpPr>
            <p:nvPr/>
          </p:nvSpPr>
          <p:spPr bwMode="black">
            <a:xfrm>
              <a:off x="3233738" y="168276"/>
              <a:ext cx="2651125" cy="41243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862">
                <a:defRPr/>
              </a:pPr>
              <a:endParaRPr lang="en-US" sz="1000" kern="0">
                <a:solidFill>
                  <a:srgbClr val="FFFFFF"/>
                </a:solidFill>
              </a:endParaRPr>
            </a:p>
          </p:txBody>
        </p:sp>
        <p:sp>
          <p:nvSpPr>
            <p:cNvPr id="71" name="Freeform 214"/>
            <p:cNvSpPr>
              <a:spLocks/>
            </p:cNvSpPr>
            <p:nvPr/>
          </p:nvSpPr>
          <p:spPr bwMode="black">
            <a:xfrm>
              <a:off x="3657600" y="4476750"/>
              <a:ext cx="2057400" cy="460375"/>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862">
                <a:defRPr/>
              </a:pPr>
              <a:endParaRPr lang="en-US" sz="1000" kern="0">
                <a:solidFill>
                  <a:srgbClr val="FFFFFF"/>
                </a:solidFill>
              </a:endParaRPr>
            </a:p>
          </p:txBody>
        </p:sp>
      </p:grpSp>
      <p:sp>
        <p:nvSpPr>
          <p:cNvPr id="72" name="Rectangle 71"/>
          <p:cNvSpPr/>
          <p:nvPr userDrawn="1"/>
        </p:nvSpPr>
        <p:spPr>
          <a:xfrm>
            <a:off x="10890044" y="2792328"/>
            <a:ext cx="1301964" cy="386394"/>
          </a:xfrm>
          <a:prstGeom prst="rect">
            <a:avLst/>
          </a:prstGeom>
          <a:solidFill>
            <a:srgbClr val="BFBFBF"/>
          </a:solidFill>
          <a:ln w="10795" cap="flat" cmpd="sng" algn="ctr">
            <a:noFill/>
            <a:prstDash val="solid"/>
          </a:ln>
          <a:effectLst/>
        </p:spPr>
        <p:txBody>
          <a:bodyPr lIns="91427" tIns="0" rIns="0" bIns="0" rtlCol="0" anchor="ctr"/>
          <a:lstStyle/>
          <a:p>
            <a:pPr defTabSz="671833">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 </a:t>
            </a:r>
          </a:p>
        </p:txBody>
      </p:sp>
      <p:grpSp>
        <p:nvGrpSpPr>
          <p:cNvPr id="73" name="Group 72"/>
          <p:cNvGrpSpPr/>
          <p:nvPr userDrawn="1"/>
        </p:nvGrpSpPr>
        <p:grpSpPr>
          <a:xfrm>
            <a:off x="11867639" y="2872033"/>
            <a:ext cx="295583" cy="218287"/>
            <a:chOff x="4997691" y="3837528"/>
            <a:chExt cx="3825816" cy="2825331"/>
          </a:xfrm>
        </p:grpSpPr>
        <p:sp>
          <p:nvSpPr>
            <p:cNvPr id="74" name="Freeform 26"/>
            <p:cNvSpPr>
              <a:spLocks/>
            </p:cNvSpPr>
            <p:nvPr/>
          </p:nvSpPr>
          <p:spPr bwMode="black">
            <a:xfrm>
              <a:off x="5977472" y="3837528"/>
              <a:ext cx="2846035" cy="2741195"/>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solidFill>
              <a:srgbClr val="FFFFFF"/>
            </a:solidFill>
            <a:ln w="9525" cap="flat" cmpd="sng" algn="ctr">
              <a:noFill/>
              <a:prstDash val="solid"/>
              <a:round/>
              <a:headEnd/>
              <a:tailEnd/>
            </a:ln>
            <a:effectLst/>
            <a:extLst/>
          </p:spPr>
          <p:txBody>
            <a:bodyPr vert="horz" wrap="square" lIns="91399" tIns="45699" rIns="91399" bIns="45699" numCol="1" rtlCol="0" anchor="ctr" anchorCtr="0" compatLnSpc="1">
              <a:prstTxWarp prst="textNoShape">
                <a:avLst/>
              </a:prstTxWarp>
            </a:bodyPr>
            <a:lstStyle/>
            <a:p>
              <a:pPr defTabSz="740305">
                <a:defRPr/>
              </a:pPr>
              <a:endParaRPr lang="en-US" sz="1050" kern="0" spc="-122">
                <a:solidFill>
                  <a:srgbClr val="FFFFFF">
                    <a:lumMod val="50000"/>
                  </a:srgbClr>
                </a:solidFill>
                <a:latin typeface="Segoe Light" pitchFamily="34" charset="0"/>
              </a:endParaRPr>
            </a:p>
          </p:txBody>
        </p:sp>
        <p:sp>
          <p:nvSpPr>
            <p:cNvPr id="75" name="Rectangle 74"/>
            <p:cNvSpPr/>
            <p:nvPr/>
          </p:nvSpPr>
          <p:spPr bwMode="auto">
            <a:xfrm>
              <a:off x="5487857" y="5176975"/>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76" name="Rectangle 75"/>
            <p:cNvSpPr/>
            <p:nvPr/>
          </p:nvSpPr>
          <p:spPr bwMode="auto">
            <a:xfrm>
              <a:off x="6112473" y="5176975"/>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77" name="Oval 76"/>
            <p:cNvSpPr/>
            <p:nvPr/>
          </p:nvSpPr>
          <p:spPr bwMode="auto">
            <a:xfrm>
              <a:off x="6737089" y="5176974"/>
              <a:ext cx="452832" cy="452832"/>
            </a:xfrm>
            <a:prstGeom prst="ellipse">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78" name="Rectangle 77"/>
            <p:cNvSpPr/>
            <p:nvPr/>
          </p:nvSpPr>
          <p:spPr bwMode="auto">
            <a:xfrm>
              <a:off x="5488235" y="5815382"/>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79" name="Rounded Rectangle 78"/>
            <p:cNvSpPr/>
            <p:nvPr/>
          </p:nvSpPr>
          <p:spPr bwMode="auto">
            <a:xfrm>
              <a:off x="6119312" y="5815382"/>
              <a:ext cx="452832" cy="452832"/>
            </a:xfrm>
            <a:prstGeom prst="round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80" name="Rectangle 79"/>
            <p:cNvSpPr/>
            <p:nvPr/>
          </p:nvSpPr>
          <p:spPr bwMode="auto">
            <a:xfrm>
              <a:off x="6750388" y="5815382"/>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81" name="Freeform 80"/>
            <p:cNvSpPr/>
            <p:nvPr/>
          </p:nvSpPr>
          <p:spPr bwMode="auto">
            <a:xfrm>
              <a:off x="4997691" y="4826291"/>
              <a:ext cx="2821056" cy="1836568"/>
            </a:xfrm>
            <a:custGeom>
              <a:avLst/>
              <a:gdLst>
                <a:gd name="connsiteX0" fmla="*/ 170694 w 2821056"/>
                <a:gd name="connsiteY0" fmla="*/ 136872 h 1836568"/>
                <a:gd name="connsiteX1" fmla="*/ 170694 w 2821056"/>
                <a:gd name="connsiteY1" fmla="*/ 1699696 h 1836568"/>
                <a:gd name="connsiteX2" fmla="*/ 2650362 w 2821056"/>
                <a:gd name="connsiteY2" fmla="*/ 1699696 h 1836568"/>
                <a:gd name="connsiteX3" fmla="*/ 2650362 w 2821056"/>
                <a:gd name="connsiteY3" fmla="*/ 136872 h 1836568"/>
                <a:gd name="connsiteX4" fmla="*/ 0 w 2821056"/>
                <a:gd name="connsiteY4" fmla="*/ 0 h 1836568"/>
                <a:gd name="connsiteX5" fmla="*/ 2821056 w 2821056"/>
                <a:gd name="connsiteY5" fmla="*/ 0 h 1836568"/>
                <a:gd name="connsiteX6" fmla="*/ 2821056 w 2821056"/>
                <a:gd name="connsiteY6" fmla="*/ 1836568 h 1836568"/>
                <a:gd name="connsiteX7" fmla="*/ 0 w 2821056"/>
                <a:gd name="connsiteY7" fmla="*/ 1836568 h 183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056" h="1836568">
                  <a:moveTo>
                    <a:pt x="170694" y="136872"/>
                  </a:moveTo>
                  <a:lnTo>
                    <a:pt x="170694" y="1699696"/>
                  </a:lnTo>
                  <a:lnTo>
                    <a:pt x="2650362" y="1699696"/>
                  </a:lnTo>
                  <a:lnTo>
                    <a:pt x="2650362" y="136872"/>
                  </a:lnTo>
                  <a:close/>
                  <a:moveTo>
                    <a:pt x="0" y="0"/>
                  </a:moveTo>
                  <a:lnTo>
                    <a:pt x="2821056" y="0"/>
                  </a:lnTo>
                  <a:lnTo>
                    <a:pt x="2821056" y="1836568"/>
                  </a:lnTo>
                  <a:lnTo>
                    <a:pt x="0" y="1836568"/>
                  </a:lnTo>
                  <a:close/>
                </a:path>
              </a:pathLst>
            </a:cu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grpSp>
      <p:sp>
        <p:nvSpPr>
          <p:cNvPr id="82" name="Rectangle 81"/>
          <p:cNvSpPr/>
          <p:nvPr userDrawn="1"/>
        </p:nvSpPr>
        <p:spPr>
          <a:xfrm>
            <a:off x="10890043" y="1745351"/>
            <a:ext cx="1301964" cy="386395"/>
          </a:xfrm>
          <a:prstGeom prst="rect">
            <a:avLst/>
          </a:prstGeom>
          <a:solidFill>
            <a:srgbClr val="BFBFBF"/>
          </a:solidFill>
          <a:ln w="10795" cap="flat" cmpd="sng" algn="ctr">
            <a:noFill/>
            <a:prstDash val="solid"/>
          </a:ln>
          <a:effectLst/>
        </p:spPr>
        <p:txBody>
          <a:bodyPr lIns="89582" tIns="0" rIns="0" bIns="0" rtlCol="0" anchor="ctr"/>
          <a:lstStyle/>
          <a:p>
            <a:pPr lvl="0" defTabSz="671833">
              <a:lnSpc>
                <a:spcPct val="90000"/>
              </a:lnSpc>
            </a:pPr>
            <a:endParaRPr lang="en-US" sz="1050" kern="0">
              <a:gradFill>
                <a:gsLst>
                  <a:gs pos="0">
                    <a:schemeClr val="bg1"/>
                  </a:gs>
                  <a:gs pos="74000">
                    <a:schemeClr val="bg1"/>
                  </a:gs>
                </a:gsLst>
                <a:lin ang="5400000" scaled="1"/>
              </a:gradFill>
              <a:ea typeface="Verdana" pitchFamily="34" charset="0"/>
              <a:cs typeface="Segoe UI" panose="020B0502040204020203" pitchFamily="34" charset="0"/>
            </a:endParaRPr>
          </a:p>
        </p:txBody>
      </p:sp>
      <p:pic>
        <p:nvPicPr>
          <p:cNvPr id="83" name="Picture 48" descr="C:\Users\sakuu\Documents\Ballmer MGX 2011\Tile Icons\Calendar Engineeri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11877312" y="1782891"/>
            <a:ext cx="292341" cy="308715"/>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userDrawn="1"/>
        </p:nvSpPr>
        <p:spPr>
          <a:xfrm>
            <a:off x="10890046" y="3315817"/>
            <a:ext cx="1301962" cy="386394"/>
          </a:xfrm>
          <a:prstGeom prst="rect">
            <a:avLst/>
          </a:prstGeom>
          <a:solidFill>
            <a:srgbClr val="BFBFBF"/>
          </a:solidFill>
          <a:ln w="10795" cap="flat" cmpd="sng" algn="ctr">
            <a:noFill/>
            <a:prstDash val="solid"/>
          </a:ln>
          <a:effectLst/>
        </p:spPr>
        <p:txBody>
          <a:bodyPr lIns="89582" tIns="0" rIns="0" bIns="0" rtlCol="0" anchor="ctr"/>
          <a:lstStyle/>
          <a:p>
            <a:pPr defTabSz="671833">
              <a:defRPr/>
            </a:pPr>
            <a:endParaRPr lang="en-US" sz="1050" kern="0">
              <a:gradFill>
                <a:gsLst>
                  <a:gs pos="0">
                    <a:schemeClr val="bg1"/>
                  </a:gs>
                  <a:gs pos="74000">
                    <a:schemeClr val="bg1"/>
                  </a:gs>
                </a:gsLst>
                <a:lin ang="5400000" scaled="1"/>
              </a:gradFill>
              <a:ea typeface="Verdana" pitchFamily="34" charset="0"/>
              <a:cs typeface="Segoe UI" panose="020B0502040204020203" pitchFamily="34" charset="0"/>
            </a:endParaRPr>
          </a:p>
        </p:txBody>
      </p:sp>
      <p:sp>
        <p:nvSpPr>
          <p:cNvPr id="85" name="Freeform 15"/>
          <p:cNvSpPr>
            <a:spLocks noEditPoints="1"/>
          </p:cNvSpPr>
          <p:nvPr userDrawn="1"/>
        </p:nvSpPr>
        <p:spPr bwMode="black">
          <a:xfrm>
            <a:off x="11877570" y="3375232"/>
            <a:ext cx="256155" cy="27179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107482" tIns="53740" rIns="107482" bIns="53740" numCol="1" anchor="t" anchorCtr="0" compatLnSpc="1">
            <a:prstTxWarp prst="textNoShape">
              <a:avLst/>
            </a:prstTxWarp>
          </a:bodyPr>
          <a:lstStyle/>
          <a:p>
            <a:pPr defTabSz="597052">
              <a:defRPr/>
            </a:pPr>
            <a:endParaRPr lang="en-US" sz="2799" kern="0">
              <a:solidFill>
                <a:srgbClr val="FFFFFF"/>
              </a:solidFill>
            </a:endParaRPr>
          </a:p>
        </p:txBody>
      </p:sp>
      <p:sp>
        <p:nvSpPr>
          <p:cNvPr id="86" name="Content Placeholder 39"/>
          <p:cNvSpPr>
            <a:spLocks noGrp="1"/>
          </p:cNvSpPr>
          <p:nvPr>
            <p:ph sz="quarter" idx="34" hasCustomPrompt="1"/>
          </p:nvPr>
        </p:nvSpPr>
        <p:spPr>
          <a:xfrm>
            <a:off x="358111" y="2532915"/>
            <a:ext cx="3505701" cy="3653892"/>
          </a:xfrm>
          <a:prstGeom prst="rect">
            <a:avLst/>
          </a:prstGeom>
          <a:solidFill>
            <a:srgbClr val="92D050"/>
          </a:solidFill>
        </p:spPr>
        <p:txBody>
          <a:bodyPr lIns="91440" rIns="91440">
            <a:noAutofit/>
          </a:bodyPr>
          <a:lstStyle>
            <a:lvl1pPr marL="114934" indent="-114934">
              <a:spcBef>
                <a:spcPts val="0"/>
              </a:spcBef>
              <a:spcAft>
                <a:spcPts val="408"/>
              </a:spcAft>
              <a:buFont typeface="Wingdings" panose="05000000000000000000" pitchFamily="2" charset="2"/>
              <a:buChar char="§"/>
              <a:defRPr sz="1400">
                <a:solidFill>
                  <a:schemeClr val="bg1"/>
                </a:solidFill>
                <a:latin typeface="Segoe UI Light" panose="020B0502040204020203" pitchFamily="34" charset="0"/>
                <a:cs typeface="Segoe UI Light" panose="020B0502040204020203" pitchFamily="34" charset="0"/>
              </a:defRPr>
            </a:lvl1pPr>
            <a:lvl2pPr>
              <a:defRPr sz="1020"/>
            </a:lvl2pPr>
            <a:lvl3pPr>
              <a:defRPr sz="1020"/>
            </a:lvl3pPr>
            <a:lvl4pPr>
              <a:defRPr sz="1020"/>
            </a:lvl4pPr>
            <a:lvl5pPr>
              <a:defRPr sz="1020"/>
            </a:lvl5pPr>
          </a:lstStyle>
          <a:p>
            <a:pPr lvl="0"/>
            <a:r>
              <a:rPr lang="en-US"/>
              <a:t>&lt;STAGEOVERVIEW&gt;</a:t>
            </a:r>
          </a:p>
        </p:txBody>
      </p:sp>
      <p:sp>
        <p:nvSpPr>
          <p:cNvPr id="87" name="Content Placeholder 39"/>
          <p:cNvSpPr>
            <a:spLocks noGrp="1"/>
          </p:cNvSpPr>
          <p:nvPr>
            <p:ph sz="quarter" idx="35" hasCustomPrompt="1"/>
          </p:nvPr>
        </p:nvSpPr>
        <p:spPr>
          <a:xfrm>
            <a:off x="3991723" y="2863869"/>
            <a:ext cx="6554611" cy="1353665"/>
          </a:xfrm>
          <a:prstGeom prst="rect">
            <a:avLst/>
          </a:prstGeom>
        </p:spPr>
        <p:txBody>
          <a:bodyPr lIns="91440" rIns="91440">
            <a:noAutofit/>
          </a:bodyPr>
          <a:lstStyle>
            <a:lvl1pPr marL="114934" indent="-114934">
              <a:spcBef>
                <a:spcPts val="0"/>
              </a:spcBef>
              <a:spcAft>
                <a:spcPts val="408"/>
              </a:spcAft>
              <a:buFont typeface="Wingdings" panose="05000000000000000000" pitchFamily="2" charset="2"/>
              <a:buChar char="§"/>
              <a:defRPr sz="1400">
                <a:solidFill>
                  <a:schemeClr val="bg1"/>
                </a:solidFill>
                <a:latin typeface="Segoe UI Light" panose="020B0502040204020203" pitchFamily="34" charset="0"/>
                <a:cs typeface="Segoe UI Light" panose="020B0502040204020203" pitchFamily="34" charset="0"/>
              </a:defRPr>
            </a:lvl1pPr>
            <a:lvl2pPr>
              <a:defRPr sz="1020"/>
            </a:lvl2pPr>
            <a:lvl3pPr>
              <a:defRPr sz="1020"/>
            </a:lvl3pPr>
            <a:lvl4pPr>
              <a:defRPr sz="1020"/>
            </a:lvl4pPr>
            <a:lvl5pPr>
              <a:defRPr sz="1020"/>
            </a:lvl5pPr>
          </a:lstStyle>
          <a:p>
            <a:pPr lvl="0"/>
            <a:r>
              <a:rPr lang="en-US"/>
              <a:t>&lt;MICROSOFTACTIVITIES&gt;</a:t>
            </a:r>
          </a:p>
        </p:txBody>
      </p:sp>
      <p:sp>
        <p:nvSpPr>
          <p:cNvPr id="88" name="Content Placeholder 39"/>
          <p:cNvSpPr>
            <a:spLocks noGrp="1"/>
          </p:cNvSpPr>
          <p:nvPr>
            <p:ph sz="quarter" idx="36" hasCustomPrompt="1"/>
          </p:nvPr>
        </p:nvSpPr>
        <p:spPr>
          <a:xfrm>
            <a:off x="3991677" y="4686193"/>
            <a:ext cx="6557295" cy="1500614"/>
          </a:xfrm>
          <a:prstGeom prst="rect">
            <a:avLst/>
          </a:prstGeom>
        </p:spPr>
        <p:txBody>
          <a:bodyPr lIns="91440" rIns="91440">
            <a:noAutofit/>
          </a:bodyPr>
          <a:lstStyle>
            <a:lvl1pPr marL="114934" indent="-114934">
              <a:spcBef>
                <a:spcPts val="0"/>
              </a:spcBef>
              <a:spcAft>
                <a:spcPts val="408"/>
              </a:spcAft>
              <a:buFont typeface="Wingdings" panose="05000000000000000000" pitchFamily="2" charset="2"/>
              <a:buChar char="§"/>
              <a:defRPr sz="1400">
                <a:solidFill>
                  <a:schemeClr val="bg1"/>
                </a:solidFill>
                <a:latin typeface="Segoe UI Light" panose="020B0502040204020203" pitchFamily="34" charset="0"/>
                <a:cs typeface="Segoe UI Light" panose="020B0502040204020203" pitchFamily="34" charset="0"/>
              </a:defRPr>
            </a:lvl1pPr>
            <a:lvl2pPr>
              <a:defRPr sz="1020"/>
            </a:lvl2pPr>
            <a:lvl3pPr>
              <a:defRPr sz="1020"/>
            </a:lvl3pPr>
            <a:lvl4pPr>
              <a:defRPr sz="1020"/>
            </a:lvl4pPr>
            <a:lvl5pPr>
              <a:defRPr sz="1020"/>
            </a:lvl5pPr>
          </a:lstStyle>
          <a:p>
            <a:pPr lvl="0"/>
            <a:r>
              <a:rPr lang="en-US"/>
              <a:t>&lt;CUSTOMERACTIVITIES&gt;</a:t>
            </a:r>
          </a:p>
        </p:txBody>
      </p:sp>
      <p:sp>
        <p:nvSpPr>
          <p:cNvPr id="89" name="Text Placeholder 6"/>
          <p:cNvSpPr>
            <a:spLocks noGrp="1"/>
          </p:cNvSpPr>
          <p:nvPr>
            <p:ph type="body" sz="quarter" idx="11" hasCustomPrompt="1"/>
          </p:nvPr>
        </p:nvSpPr>
        <p:spPr>
          <a:xfrm>
            <a:off x="368193" y="339923"/>
            <a:ext cx="11668811" cy="769441"/>
          </a:xfrm>
          <a:prstGeom prst="rect">
            <a:avLst/>
          </a:prstGeom>
        </p:spPr>
        <p:txBody>
          <a:bodyPr anchor="ctr">
            <a:noAutofit/>
          </a:bodyPr>
          <a:lstStyle>
            <a:lvl1pPr marL="0" indent="0" algn="l">
              <a:buNone/>
              <a:defRPr lang="en-US" sz="4400" b="0" kern="1200" cap="none" baseline="0" dirty="0">
                <a:solidFill>
                  <a:schemeClr val="tx1">
                    <a:lumMod val="50000"/>
                    <a:lumOff val="50000"/>
                  </a:schemeClr>
                </a:solidFill>
                <a:latin typeface="Segoe UI Light" panose="020B0502040204020203" pitchFamily="34" charset="0"/>
                <a:ea typeface="+mj-ea"/>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&lt;OFFERINGNAME&gt;</a:t>
            </a:r>
            <a:endParaRPr lang="en-US"/>
          </a:p>
        </p:txBody>
      </p:sp>
      <p:sp>
        <p:nvSpPr>
          <p:cNvPr id="90" name="Text Placeholder 6"/>
          <p:cNvSpPr>
            <a:spLocks noGrp="1"/>
          </p:cNvSpPr>
          <p:nvPr>
            <p:ph type="body" sz="quarter" idx="17" hasCustomPrompt="1"/>
          </p:nvPr>
        </p:nvSpPr>
        <p:spPr>
          <a:xfrm>
            <a:off x="368193" y="1737187"/>
            <a:ext cx="3498957" cy="689071"/>
          </a:xfrm>
          <a:prstGeom prst="rect">
            <a:avLst/>
          </a:prstGeom>
        </p:spPr>
        <p:txBody>
          <a:bodyPr anchor="ctr">
            <a:noAutofit/>
          </a:bodyPr>
          <a:lstStyle>
            <a:lvl1pPr marL="0" indent="0" algn="l">
              <a:buNone/>
              <a:defRPr kumimoji="0" lang="en-US" sz="20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&lt;STAGE&gt;</a:t>
            </a:r>
            <a:endParaRPr lang="en-US"/>
          </a:p>
        </p:txBody>
      </p:sp>
      <p:sp>
        <p:nvSpPr>
          <p:cNvPr id="91" name="Text Placeholder 6"/>
          <p:cNvSpPr>
            <a:spLocks noGrp="1"/>
          </p:cNvSpPr>
          <p:nvPr>
            <p:ph type="body" sz="quarter" idx="37" hasCustomPrompt="1"/>
          </p:nvPr>
        </p:nvSpPr>
        <p:spPr>
          <a:xfrm>
            <a:off x="3999838" y="1737186"/>
            <a:ext cx="5568842" cy="692714"/>
          </a:xfrm>
          <a:prstGeom prst="rect">
            <a:avLst/>
          </a:prstGeom>
        </p:spPr>
        <p:txBody>
          <a:bodyPr anchor="ctr">
            <a:noAutofit/>
          </a:bodyPr>
          <a:lstStyle>
            <a:lvl1pPr marL="0" indent="0" algn="l">
              <a:buNone/>
              <a:defRPr kumimoji="0" lang="en-US" sz="20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&lt;DURATION&gt;</a:t>
            </a:r>
            <a:endParaRPr lang="en-US"/>
          </a:p>
        </p:txBody>
      </p:sp>
      <p:sp>
        <p:nvSpPr>
          <p:cNvPr id="92" name="Text Placeholder 6"/>
          <p:cNvSpPr>
            <a:spLocks noGrp="1"/>
          </p:cNvSpPr>
          <p:nvPr>
            <p:ph type="body" sz="quarter" idx="38" hasCustomPrompt="1"/>
          </p:nvPr>
        </p:nvSpPr>
        <p:spPr>
          <a:xfrm>
            <a:off x="10890038" y="1745047"/>
            <a:ext cx="956538" cy="378020"/>
          </a:xfrm>
          <a:prstGeom prst="rect">
            <a:avLst/>
          </a:prstGeom>
        </p:spPr>
        <p:txBody>
          <a:bodyPr lIns="46800" rIns="46800" anchor="ctr">
            <a:noAutofit/>
          </a:bodyPr>
          <a:lstStyle>
            <a:lvl1pPr marL="0" indent="0" algn="l">
              <a:buNone/>
              <a:defRPr kumimoji="0" lang="en-US" sz="11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&lt;STAGE1&gt;</a:t>
            </a:r>
            <a:endParaRPr lang="en-US"/>
          </a:p>
        </p:txBody>
      </p:sp>
      <p:sp>
        <p:nvSpPr>
          <p:cNvPr id="93" name="Text Placeholder 6"/>
          <p:cNvSpPr>
            <a:spLocks noGrp="1"/>
          </p:cNvSpPr>
          <p:nvPr>
            <p:ph type="body" sz="quarter" idx="39" hasCustomPrompt="1"/>
          </p:nvPr>
        </p:nvSpPr>
        <p:spPr>
          <a:xfrm>
            <a:off x="10890038" y="2271890"/>
            <a:ext cx="956538" cy="378919"/>
          </a:xfrm>
          <a:prstGeom prst="rect">
            <a:avLst/>
          </a:prstGeom>
        </p:spPr>
        <p:txBody>
          <a:bodyPr lIns="46800" rIns="46800" anchor="ctr">
            <a:noAutofit/>
          </a:bodyPr>
          <a:lstStyle>
            <a:lvl1pPr marL="0" indent="0" algn="l">
              <a:buNone/>
              <a:defRPr kumimoji="0" lang="en-US" sz="11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&lt;STAGE2&gt;</a:t>
            </a:r>
            <a:endParaRPr lang="en-US"/>
          </a:p>
        </p:txBody>
      </p:sp>
      <p:sp>
        <p:nvSpPr>
          <p:cNvPr id="94" name="Text Placeholder 6"/>
          <p:cNvSpPr>
            <a:spLocks noGrp="1"/>
          </p:cNvSpPr>
          <p:nvPr>
            <p:ph type="body" sz="quarter" idx="40" hasCustomPrompt="1"/>
          </p:nvPr>
        </p:nvSpPr>
        <p:spPr>
          <a:xfrm>
            <a:off x="10890038" y="2795010"/>
            <a:ext cx="956538" cy="378919"/>
          </a:xfrm>
          <a:prstGeom prst="rect">
            <a:avLst/>
          </a:prstGeom>
        </p:spPr>
        <p:txBody>
          <a:bodyPr lIns="46800" rIns="46800" anchor="ctr">
            <a:noAutofit/>
          </a:bodyPr>
          <a:lstStyle>
            <a:lvl1pPr marL="0" indent="0" algn="l">
              <a:buNone/>
              <a:defRPr kumimoji="0" lang="en-US" sz="11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&lt;STAGE3&gt;</a:t>
            </a:r>
            <a:endParaRPr lang="en-US"/>
          </a:p>
        </p:txBody>
      </p:sp>
      <p:sp>
        <p:nvSpPr>
          <p:cNvPr id="95" name="Text Placeholder 6"/>
          <p:cNvSpPr>
            <a:spLocks noGrp="1"/>
          </p:cNvSpPr>
          <p:nvPr>
            <p:ph type="body" sz="quarter" idx="41" hasCustomPrompt="1"/>
          </p:nvPr>
        </p:nvSpPr>
        <p:spPr>
          <a:xfrm>
            <a:off x="10890038" y="3318870"/>
            <a:ext cx="956538" cy="378919"/>
          </a:xfrm>
          <a:prstGeom prst="rect">
            <a:avLst/>
          </a:prstGeom>
        </p:spPr>
        <p:txBody>
          <a:bodyPr lIns="46800" rIns="46800" anchor="ctr">
            <a:noAutofit/>
          </a:bodyPr>
          <a:lstStyle>
            <a:lvl1pPr marL="0" indent="0" algn="l">
              <a:buNone/>
              <a:defRPr kumimoji="0" lang="en-US" sz="11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&lt;STAGE4&gt;</a:t>
            </a:r>
            <a:endParaRPr lang="en-US"/>
          </a:p>
        </p:txBody>
      </p:sp>
      <p:sp>
        <p:nvSpPr>
          <p:cNvPr id="97" name="Rectangle 96"/>
          <p:cNvSpPr/>
          <p:nvPr userDrawn="1"/>
        </p:nvSpPr>
        <p:spPr>
          <a:xfrm>
            <a:off x="10890047" y="3839394"/>
            <a:ext cx="1301960" cy="386394"/>
          </a:xfrm>
          <a:prstGeom prst="rect">
            <a:avLst/>
          </a:prstGeom>
          <a:solidFill>
            <a:srgbClr val="BFBFBF"/>
          </a:solidFill>
          <a:ln w="10795" cap="flat" cmpd="sng" algn="ctr">
            <a:noFill/>
            <a:prstDash val="solid"/>
          </a:ln>
          <a:effectLst/>
        </p:spPr>
        <p:txBody>
          <a:bodyPr lIns="89582" tIns="0" rIns="0" bIns="0" rtlCol="0" anchor="ctr"/>
          <a:lstStyle/>
          <a:p>
            <a:pPr defTabSz="671833">
              <a:defRPr/>
            </a:pPr>
            <a:endParaRPr lang="en-US" sz="1050" kern="0">
              <a:gradFill>
                <a:gsLst>
                  <a:gs pos="0">
                    <a:schemeClr val="bg1"/>
                  </a:gs>
                  <a:gs pos="74000">
                    <a:schemeClr val="bg1"/>
                  </a:gs>
                </a:gsLst>
                <a:lin ang="5400000" scaled="1"/>
              </a:gradFill>
              <a:ea typeface="Verdana" pitchFamily="34" charset="0"/>
              <a:cs typeface="Segoe UI" panose="020B0502040204020203" pitchFamily="34" charset="0"/>
            </a:endParaRPr>
          </a:p>
        </p:txBody>
      </p:sp>
      <p:sp>
        <p:nvSpPr>
          <p:cNvPr id="98" name="Text Placeholder 6"/>
          <p:cNvSpPr>
            <a:spLocks noGrp="1"/>
          </p:cNvSpPr>
          <p:nvPr>
            <p:ph type="body" sz="quarter" idx="43" hasCustomPrompt="1"/>
          </p:nvPr>
        </p:nvSpPr>
        <p:spPr>
          <a:xfrm>
            <a:off x="10890048" y="3842611"/>
            <a:ext cx="956538" cy="378919"/>
          </a:xfrm>
          <a:prstGeom prst="rect">
            <a:avLst/>
          </a:prstGeom>
        </p:spPr>
        <p:txBody>
          <a:bodyPr lIns="46800" rIns="46800" anchor="ctr">
            <a:noAutofit/>
          </a:bodyPr>
          <a:lstStyle>
            <a:lvl1pPr marL="0" indent="0" algn="l">
              <a:buNone/>
              <a:defRPr kumimoji="0" lang="en-US" sz="11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&lt;STAGE5&gt;</a:t>
            </a:r>
            <a:endParaRPr lang="en-US"/>
          </a:p>
        </p:txBody>
      </p:sp>
      <p:sp>
        <p:nvSpPr>
          <p:cNvPr id="99" name="Freeform 9"/>
          <p:cNvSpPr>
            <a:spLocks noEditPoints="1"/>
          </p:cNvSpPr>
          <p:nvPr userDrawn="1"/>
        </p:nvSpPr>
        <p:spPr bwMode="black">
          <a:xfrm>
            <a:off x="11918657" y="3906443"/>
            <a:ext cx="231429" cy="23384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endParaRPr lang="en-US" sz="2172"/>
          </a:p>
        </p:txBody>
      </p:sp>
    </p:spTree>
    <p:extLst>
      <p:ext uri="{BB962C8B-B14F-4D97-AF65-F5344CB8AC3E}">
        <p14:creationId xmlns:p14="http://schemas.microsoft.com/office/powerpoint/2010/main" val="181897048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2084172"/>
            <a:ext cx="6274974" cy="3586208"/>
          </a:xfrm>
          <a:prstGeom prst="rect">
            <a:avLst/>
          </a:prstGeom>
          <a:solidFill>
            <a:schemeClr val="accent5">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147375"/>
            <a:ext cx="1522404" cy="326167"/>
          </a:xfrm>
          <a:prstGeom prst="rect">
            <a:avLst/>
          </a:prstGeom>
        </p:spPr>
      </p:pic>
      <p:sp>
        <p:nvSpPr>
          <p:cNvPr id="13"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Services</a:t>
            </a:r>
            <a:endParaRPr lang="en-US" sz="2353">
              <a:solidFill>
                <a:schemeClr val="bg1"/>
              </a:solidFill>
              <a:latin typeface="Segoe UI"/>
            </a:endParaRPr>
          </a:p>
        </p:txBody>
      </p:sp>
    </p:spTree>
    <p:extLst>
      <p:ext uri="{BB962C8B-B14F-4D97-AF65-F5344CB8AC3E}">
        <p14:creationId xmlns:p14="http://schemas.microsoft.com/office/powerpoint/2010/main" val="180299650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6" y="1"/>
            <a:ext cx="12190269" cy="6857999"/>
          </a:xfrm>
          <a:prstGeom prst="rect">
            <a:avLst/>
          </a:prstGeom>
        </p:spPr>
      </p:pic>
      <p:sp>
        <p:nvSpPr>
          <p:cNvPr id="12" name="Rectangle 11"/>
          <p:cNvSpPr/>
          <p:nvPr userDrawn="1"/>
        </p:nvSpPr>
        <p:spPr bwMode="gray">
          <a:xfrm>
            <a:off x="269240" y="2084172"/>
            <a:ext cx="7171399" cy="3586208"/>
          </a:xfrm>
          <a:prstGeom prst="rect">
            <a:avLst/>
          </a:prstGeom>
          <a:solidFill>
            <a:schemeClr val="accent5">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67684" y="2082468"/>
            <a:ext cx="7172955" cy="1794808"/>
          </a:xfrm>
          <a:noFill/>
        </p:spPr>
        <p:txBody>
          <a:bodyPr lIns="146304" tIns="91440" rIns="146304" bIns="91440" anchor="t" anchorCtr="0"/>
          <a:lstStyle>
            <a:lvl1pPr>
              <a:defRPr sz="5293"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hasCustomPrompt="1"/>
          </p:nvPr>
        </p:nvSpPr>
        <p:spPr bwMode="ltGray">
          <a:xfrm>
            <a:off x="267684" y="3869494"/>
            <a:ext cx="7172955" cy="1793104"/>
          </a:xfrm>
          <a:noFill/>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6061423"/>
            <a:ext cx="1522404" cy="326167"/>
          </a:xfrm>
          <a:prstGeom prst="rect">
            <a:avLst/>
          </a:prstGeom>
        </p:spPr>
      </p:pic>
      <p:sp>
        <p:nvSpPr>
          <p:cNvPr id="10"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Services</a:t>
            </a:r>
            <a:endParaRPr lang="en-US" sz="2353">
              <a:solidFill>
                <a:schemeClr val="bg1"/>
              </a:solidFill>
              <a:latin typeface="Segoe UI"/>
            </a:endParaRPr>
          </a:p>
        </p:txBody>
      </p:sp>
    </p:spTree>
    <p:extLst>
      <p:ext uri="{BB962C8B-B14F-4D97-AF65-F5344CB8AC3E}">
        <p14:creationId xmlns:p14="http://schemas.microsoft.com/office/powerpoint/2010/main" val="138017233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10" name="Rectangle 9"/>
          <p:cNvSpPr/>
          <p:nvPr userDrawn="1"/>
        </p:nvSpPr>
        <p:spPr bwMode="gray">
          <a:xfrm>
            <a:off x="269239" y="2084187"/>
            <a:ext cx="6274974" cy="3586208"/>
          </a:xfrm>
          <a:prstGeom prst="rect">
            <a:avLst/>
          </a:prstGeom>
          <a:solidFill>
            <a:schemeClr val="accent5">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7683" y="2084188"/>
            <a:ext cx="6276530" cy="1793105"/>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877290"/>
            <a:ext cx="6274974" cy="1793104"/>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a:t>Speaker Name</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6061767"/>
            <a:ext cx="1522404" cy="326167"/>
          </a:xfrm>
          <a:prstGeom prst="rect">
            <a:avLst/>
          </a:prstGeom>
        </p:spPr>
      </p:pic>
      <p:sp>
        <p:nvSpPr>
          <p:cNvPr id="8"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Services</a:t>
            </a:r>
            <a:endParaRPr lang="en-US" sz="2353">
              <a:latin typeface="Segoe UI"/>
            </a:endParaRPr>
          </a:p>
        </p:txBody>
      </p:sp>
    </p:spTree>
    <p:extLst>
      <p:ext uri="{BB962C8B-B14F-4D97-AF65-F5344CB8AC3E}">
        <p14:creationId xmlns:p14="http://schemas.microsoft.com/office/powerpoint/2010/main" val="417556259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3" y="-1"/>
            <a:ext cx="12190272" cy="6858001"/>
          </a:xfrm>
          <a:prstGeom prst="rect">
            <a:avLst/>
          </a:prstGeom>
        </p:spPr>
      </p:pic>
      <p:sp>
        <p:nvSpPr>
          <p:cNvPr id="12" name="Rectangle 11"/>
          <p:cNvSpPr/>
          <p:nvPr userDrawn="1"/>
        </p:nvSpPr>
        <p:spPr bwMode="gray">
          <a:xfrm>
            <a:off x="269303" y="2084186"/>
            <a:ext cx="7171399" cy="3586194"/>
          </a:xfrm>
          <a:prstGeom prst="rect">
            <a:avLst/>
          </a:prstGeom>
          <a:solidFill>
            <a:schemeClr val="accent5">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69240" y="2084173"/>
            <a:ext cx="7171399" cy="1793104"/>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bwMode="ltGray">
          <a:xfrm>
            <a:off x="269241" y="3875719"/>
            <a:ext cx="7171399" cy="1794661"/>
          </a:xfrm>
          <a:noFill/>
        </p:spPr>
        <p:txBody>
          <a:bodyPr lIns="146304" tIns="109728" rIns="146304" bIns="109728">
            <a:noAutofit/>
          </a:bodyPr>
          <a:lstStyle>
            <a:lvl1pPr marL="0" indent="0">
              <a:spcBef>
                <a:spcPts val="0"/>
              </a:spcBef>
              <a:buNone/>
              <a:defRPr sz="3136"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21012" y="6052891"/>
            <a:ext cx="1522404" cy="326167"/>
          </a:xfrm>
          <a:prstGeom prst="rect">
            <a:avLst/>
          </a:prstGeom>
        </p:spPr>
      </p:pic>
      <p:sp>
        <p:nvSpPr>
          <p:cNvPr id="9"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Services</a:t>
            </a:r>
            <a:endParaRPr lang="en-US" sz="2353">
              <a:latin typeface="Segoe UI"/>
            </a:endParaRPr>
          </a:p>
        </p:txBody>
      </p:sp>
    </p:spTree>
    <p:extLst>
      <p:ext uri="{BB962C8B-B14F-4D97-AF65-F5344CB8AC3E}">
        <p14:creationId xmlns:p14="http://schemas.microsoft.com/office/powerpoint/2010/main" val="13502907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3333">
                      <a:schemeClr val="tx1"/>
                    </a:gs>
                    <a:gs pos="39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7"/>
            <a:ext cx="1522404" cy="326167"/>
          </a:xfrm>
          <a:prstGeom prst="rect">
            <a:avLst/>
          </a:prstGeom>
        </p:spPr>
      </p:pic>
      <p:sp>
        <p:nvSpPr>
          <p:cNvPr id="8"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tx1"/>
                </a:solidFill>
              </a:rPr>
              <a:t>Services</a:t>
            </a:r>
            <a:endParaRPr lang="en-US" sz="2353">
              <a:solidFill>
                <a:schemeClr val="tx1"/>
              </a:solidFill>
              <a:latin typeface="Segoe UI"/>
            </a:endParaRPr>
          </a:p>
        </p:txBody>
      </p:sp>
    </p:spTree>
    <p:extLst>
      <p:ext uri="{BB962C8B-B14F-4D97-AF65-F5344CB8AC3E}">
        <p14:creationId xmlns:p14="http://schemas.microsoft.com/office/powerpoint/2010/main" val="42365586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7115" y="6118656"/>
            <a:ext cx="1585405" cy="339664"/>
          </a:xfrm>
          <a:prstGeom prst="rect">
            <a:avLst/>
          </a:prstGeom>
        </p:spPr>
      </p:pic>
      <p:sp>
        <p:nvSpPr>
          <p:cNvPr id="7"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Services</a:t>
            </a:r>
            <a:endParaRPr lang="en-US" sz="2353">
              <a:latin typeface="Segoe UI"/>
            </a:endParaRPr>
          </a:p>
        </p:txBody>
      </p:sp>
    </p:spTree>
    <p:extLst>
      <p:ext uri="{BB962C8B-B14F-4D97-AF65-F5344CB8AC3E}">
        <p14:creationId xmlns:p14="http://schemas.microsoft.com/office/powerpoint/2010/main" val="117396235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18317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3C7469"/>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38870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4127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698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479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3C746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5343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 Section Title add image dark fo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2191999" cy="724121"/>
          </a:xfrm>
        </p:spPr>
        <p:txBody>
          <a:bodyPr/>
          <a:lstStyle/>
          <a:p>
            <a:endParaRPr lang="en-US"/>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996" spc="-98" baseline="0">
                <a:solidFill>
                  <a:schemeClr val="tx1"/>
                </a:solidFill>
              </a:defRPr>
            </a:lvl1pPr>
          </a:lstStyle>
          <a:p>
            <a:r>
              <a:rPr lang="en-US"/>
              <a:t>Section title</a:t>
            </a:r>
          </a:p>
        </p:txBody>
      </p:sp>
    </p:spTree>
    <p:extLst>
      <p:ext uri="{BB962C8B-B14F-4D97-AF65-F5344CB8AC3E}">
        <p14:creationId xmlns:p14="http://schemas.microsoft.com/office/powerpoint/2010/main" val="205437223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48535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Content, Accent 2, Non-bulleted text">
    <p:bg>
      <p:bgPr>
        <a:solidFill>
          <a:srgbClr val="44235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sz="4000">
                <a:solidFill>
                  <a:schemeClr val="bg1"/>
                </a:solidFill>
              </a:defRPr>
            </a:lvl1pPr>
            <a:lvl2pPr marL="28006" indent="0">
              <a:buNone/>
              <a:defRPr sz="2000">
                <a:solidFill>
                  <a:schemeClr val="bg1"/>
                </a:solidFill>
              </a:defRPr>
            </a:lvl2pPr>
            <a:lvl3pPr marL="219386" indent="0">
              <a:buNone/>
              <a:defRPr sz="1961">
                <a:solidFill>
                  <a:schemeClr val="bg1"/>
                </a:solidFill>
              </a:defRPr>
            </a:lvl3pPr>
            <a:lvl4pPr marL="466779" indent="0">
              <a:buNone/>
              <a:defRPr sz="1765">
                <a:solidFill>
                  <a:schemeClr val="bg1"/>
                </a:solidFill>
              </a:defRPr>
            </a:lvl4pPr>
            <a:lvl5pPr marL="725061" indent="0">
              <a:buNone/>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61104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261709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259791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963176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422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18395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69107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50325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698751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347527324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307160009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4029687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57703335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gradFill>
                  <a:gsLst>
                    <a:gs pos="1250">
                      <a:schemeClr val="tx1"/>
                    </a:gs>
                    <a:gs pos="100000">
                      <a:schemeClr val="tx1"/>
                    </a:gs>
                  </a:gsLst>
                  <a:lin ang="5400000" scaled="0"/>
                </a:gradFill>
              </a:defRPr>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gradFill>
                  <a:gsLst>
                    <a:gs pos="1250">
                      <a:schemeClr val="tx1"/>
                    </a:gs>
                    <a:gs pos="100000">
                      <a:schemeClr val="tx1"/>
                    </a:gs>
                  </a:gsLst>
                  <a:lin ang="5400000" scaled="0"/>
                </a:gradFill>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77084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840310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8290924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5653942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05225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387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3C746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893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518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49562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5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6269992" y="1130581"/>
            <a:ext cx="5461867" cy="5357578"/>
          </a:xfrm>
        </p:spPr>
        <p:txBody>
          <a:bodyPr wrap="square">
            <a:noAutofit/>
          </a:bodyPr>
          <a:lstStyle>
            <a:lvl1pPr marL="0" indent="0">
              <a:spcBef>
                <a:spcPts val="1200"/>
              </a:spcBef>
              <a:buClr>
                <a:schemeClr val="tx1"/>
              </a:buClr>
              <a:buFont typeface="Arial" pitchFamily="34" charset="0"/>
              <a:buNone/>
              <a:defRPr sz="3200">
                <a:solidFill>
                  <a:schemeClr val="tx1"/>
                </a:solidFill>
                <a:latin typeface="+mj-lt"/>
              </a:defRPr>
            </a:lvl1pPr>
            <a:lvl2pPr marL="0" indent="0">
              <a:buFont typeface="Arial" panose="020B0604020202020204" pitchFamily="34" charset="0"/>
              <a:buNone/>
              <a:defRPr sz="2000"/>
            </a:lvl2pPr>
            <a:lvl3pPr marL="292464" indent="0">
              <a:buFont typeface="Arial" panose="020B0604020202020204" pitchFamily="34" charset="0"/>
              <a:buNone/>
              <a:tabLst/>
              <a:defRPr sz="1960"/>
            </a:lvl3pPr>
            <a:lvl4pPr marL="520952" indent="0">
              <a:buFont typeface="Arial" panose="020B0604020202020204" pitchFamily="34" charset="0"/>
              <a:buNone/>
              <a:defRPr/>
            </a:lvl4pPr>
            <a:lvl5pPr marL="685462" indent="0">
              <a:buFont typeface="Arial" panose="020B0604020202020204" pitchFamily="34" charse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6269992" y="203789"/>
            <a:ext cx="5461867" cy="899665"/>
          </a:xfrm>
        </p:spPr>
        <p:txBody>
          <a:bodyPr/>
          <a:lstStyle>
            <a:lvl1pPr>
              <a:defRPr sz="4400">
                <a:solidFill>
                  <a:srgbClr val="7030A0"/>
                </a:solidFill>
              </a:defRPr>
            </a:lvl1pPr>
          </a:lstStyle>
          <a:p>
            <a:r>
              <a:rPr lang="en-US"/>
              <a:t>Click to edit Master title</a:t>
            </a:r>
          </a:p>
        </p:txBody>
      </p:sp>
    </p:spTree>
    <p:extLst>
      <p:ext uri="{BB962C8B-B14F-4D97-AF65-F5344CB8AC3E}">
        <p14:creationId xmlns:p14="http://schemas.microsoft.com/office/powerpoint/2010/main" val="316183060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Content Page (Blue)">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124" y="859"/>
            <a:ext cx="12192127" cy="7361966"/>
          </a:xfrm>
          <a:prstGeom prst="rect">
            <a:avLst/>
          </a:prstGeom>
        </p:spPr>
      </p:pic>
      <p:sp>
        <p:nvSpPr>
          <p:cNvPr id="10" name="Content Placeholder 2"/>
          <p:cNvSpPr>
            <a:spLocks noGrp="1"/>
          </p:cNvSpPr>
          <p:nvPr>
            <p:ph idx="1"/>
          </p:nvPr>
        </p:nvSpPr>
        <p:spPr>
          <a:xfrm>
            <a:off x="864989" y="1463042"/>
            <a:ext cx="10566400" cy="1322754"/>
          </a:xfrm>
        </p:spPr>
        <p:txBody>
          <a:bodyPr/>
          <a:lstStyle>
            <a:lvl1pPr marL="274214" indent="-274214">
              <a:buClr>
                <a:srgbClr val="5191CD"/>
              </a:buClr>
              <a:buFontTx/>
              <a:buBlip>
                <a:blip r:embed="rId3"/>
              </a:buBlip>
              <a:defRPr sz="1400">
                <a:solidFill>
                  <a:schemeClr val="bg1"/>
                </a:solidFill>
                <a:latin typeface="Segoe UI" pitchFamily="34" charset="0"/>
                <a:ea typeface="Segoe UI" pitchFamily="34" charset="0"/>
                <a:cs typeface="Segoe UI" pitchFamily="34" charset="0"/>
              </a:defRPr>
            </a:lvl1pPr>
            <a:lvl2pPr marL="548430" indent="-274214">
              <a:buClr>
                <a:srgbClr val="5191CD"/>
              </a:buClr>
              <a:buSzPct val="75000"/>
              <a:buFontTx/>
              <a:buBlip>
                <a:blip r:embed="rId3"/>
              </a:buBlip>
              <a:defRPr sz="1400">
                <a:solidFill>
                  <a:schemeClr val="bg1"/>
                </a:solidFill>
                <a:latin typeface="+mn-lt"/>
              </a:defRPr>
            </a:lvl2pPr>
            <a:lvl3pPr marL="822644" indent="-274214">
              <a:buClr>
                <a:srgbClr val="5191CD"/>
              </a:buClr>
              <a:buFont typeface="Segoe" charset="0"/>
              <a:buChar char="–"/>
              <a:defRPr sz="1400">
                <a:solidFill>
                  <a:schemeClr val="bg1"/>
                </a:solidFill>
                <a:latin typeface="+mn-lt"/>
              </a:defRPr>
            </a:lvl3pPr>
            <a:lvl4pPr marL="1096859" indent="-274214">
              <a:buClr>
                <a:srgbClr val="5191CD"/>
              </a:buClr>
              <a:buFont typeface="Segoe" charset="0"/>
              <a:buChar char="–"/>
              <a:defRPr sz="1400">
                <a:solidFill>
                  <a:schemeClr val="bg1"/>
                </a:solidFill>
                <a:latin typeface="+mn-lt"/>
              </a:defRPr>
            </a:lvl4pPr>
            <a:lvl5pPr marL="1371074" indent="-274214">
              <a:buClr>
                <a:srgbClr val="5191CD"/>
              </a:buClr>
              <a:buFont typeface="Segoe" charset="0"/>
              <a:buChar char="–"/>
              <a:defRPr sz="14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1"/>
          <p:cNvSpPr>
            <a:spLocks noGrp="1"/>
          </p:cNvSpPr>
          <p:nvPr>
            <p:ph type="title" hasCustomPrompt="1"/>
          </p:nvPr>
        </p:nvSpPr>
        <p:spPr>
          <a:xfrm>
            <a:off x="519250" y="360404"/>
            <a:ext cx="11151917" cy="509171"/>
          </a:xfrm>
        </p:spPr>
        <p:txBody>
          <a:bodyPr anchor="t"/>
          <a:lstStyle>
            <a:lvl1pPr>
              <a:defRPr sz="3200" b="0">
                <a:solidFill>
                  <a:schemeClr val="bg1"/>
                </a:solidFill>
                <a:latin typeface="Segoe UI Light" pitchFamily="34" charset="0"/>
              </a:defRPr>
            </a:lvl1pPr>
          </a:lstStyle>
          <a:p>
            <a:r>
              <a:rPr lang="en-US"/>
              <a:t>Click to edit Master title style </a:t>
            </a:r>
          </a:p>
        </p:txBody>
      </p:sp>
      <p:sp>
        <p:nvSpPr>
          <p:cNvPr id="23" name="Text Placeholder 2"/>
          <p:cNvSpPr>
            <a:spLocks noGrp="1"/>
          </p:cNvSpPr>
          <p:nvPr>
            <p:ph type="body" idx="14"/>
          </p:nvPr>
        </p:nvSpPr>
        <p:spPr>
          <a:xfrm>
            <a:off x="519568" y="716238"/>
            <a:ext cx="11132862" cy="430336"/>
          </a:xfrm>
        </p:spPr>
        <p:txBody>
          <a:bodyPr anchor="b"/>
          <a:lstStyle>
            <a:lvl1pPr marL="0" indent="0">
              <a:buNone/>
              <a:tabLst>
                <a:tab pos="628409" algn="l"/>
              </a:tabLst>
              <a:defRPr sz="1800" b="0">
                <a:solidFill>
                  <a:srgbClr val="A4D7F4"/>
                </a:solidFill>
                <a:latin typeface="Segoe UI Light" pitchFamily="34" charset="0"/>
                <a:ea typeface="Verdana" pitchFamily="34" charset="0"/>
                <a:cs typeface="Verdana" pitchFamily="34" charset="0"/>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Tree>
    <p:extLst>
      <p:ext uri="{BB962C8B-B14F-4D97-AF65-F5344CB8AC3E}">
        <p14:creationId xmlns:p14="http://schemas.microsoft.com/office/powerpoint/2010/main" val="81899353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KC - Logotype_2_Title Only">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nchor="ctr"/>
          <a:lstStyle>
            <a:lvl1pPr>
              <a:defRPr sz="4312">
                <a:solidFill>
                  <a:schemeClr val="bg1"/>
                </a:solidFill>
              </a:defRPr>
            </a:lvl1pPr>
          </a:lstStyle>
          <a:p>
            <a:r>
              <a:rPr lang="en-US"/>
              <a:t>Click to edit Master title style</a:t>
            </a:r>
          </a:p>
        </p:txBody>
      </p:sp>
      <p:sp>
        <p:nvSpPr>
          <p:cNvPr id="8" name="Slide Number Placeholder 4"/>
          <p:cNvSpPr>
            <a:spLocks noGrp="1"/>
          </p:cNvSpPr>
          <p:nvPr>
            <p:ph type="sldNum" sz="quarter" idx="4"/>
          </p:nvPr>
        </p:nvSpPr>
        <p:spPr>
          <a:xfrm>
            <a:off x="9180574" y="6493776"/>
            <a:ext cx="2742188" cy="364224"/>
          </a:xfrm>
          <a:prstGeom prst="rect">
            <a:avLst/>
          </a:prstGeom>
        </p:spPr>
        <p:txBody>
          <a:bodyPr vert="horz" lIns="91440" tIns="45720" rIns="0" bIns="45720" rtlCol="0" anchor="ctr"/>
          <a:lstStyle>
            <a:lvl1pPr algn="r">
              <a:defRPr sz="980">
                <a:solidFill>
                  <a:schemeClr val="bg1"/>
                </a:solidFill>
              </a:defRPr>
            </a:lvl1pPr>
          </a:lstStyle>
          <a:p>
            <a:fld id="{9114B8AE-A387-4F22-9308-A7F9B9690DE0}" type="slidenum">
              <a:rPr lang="en-US" smtClean="0">
                <a:solidFill>
                  <a:srgbClr val="FFFFFF"/>
                </a:solidFill>
              </a:rPr>
              <a:pPr/>
              <a:t>‹#›</a:t>
            </a:fld>
            <a:endParaRPr lang="en-US">
              <a:solidFill>
                <a:srgbClr val="FFFFFF"/>
              </a:solidFill>
            </a:endParaRPr>
          </a:p>
        </p:txBody>
      </p:sp>
      <p:sp>
        <p:nvSpPr>
          <p:cNvPr id="9" name="Footer Placeholder 2"/>
          <p:cNvSpPr>
            <a:spLocks noGrp="1"/>
          </p:cNvSpPr>
          <p:nvPr>
            <p:ph type="ftr" sz="quarter" idx="3"/>
          </p:nvPr>
        </p:nvSpPr>
        <p:spPr>
          <a:xfrm>
            <a:off x="4038582" y="6477333"/>
            <a:ext cx="4114839" cy="364224"/>
          </a:xfrm>
          <a:prstGeom prst="rect">
            <a:avLst/>
          </a:prstGeom>
        </p:spPr>
        <p:txBody>
          <a:bodyPr vert="horz" lIns="91440" tIns="45720" rIns="91440" bIns="45720" rtlCol="0" anchor="ctr"/>
          <a:lstStyle>
            <a:lvl1pPr algn="ctr">
              <a:defRPr sz="980" b="0">
                <a:solidFill>
                  <a:schemeClr val="bg1"/>
                </a:solidFill>
              </a:defRPr>
            </a:lvl1pPr>
          </a:lstStyle>
          <a:p>
            <a:pPr defTabSz="853865">
              <a:lnSpc>
                <a:spcPct val="90000"/>
              </a:lnSpc>
              <a:spcAft>
                <a:spcPts val="362"/>
              </a:spcAft>
            </a:pPr>
            <a:endParaRPr lang="en-US">
              <a:solidFill>
                <a:srgbClr val="FFFFFF"/>
              </a:soli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239" y="6578937"/>
            <a:ext cx="1568743" cy="170345"/>
          </a:xfrm>
          <a:prstGeom prst="rect">
            <a:avLst/>
          </a:prstGeom>
        </p:spPr>
      </p:pic>
    </p:spTree>
    <p:extLst>
      <p:ext uri="{BB962C8B-B14F-4D97-AF65-F5344CB8AC3E}">
        <p14:creationId xmlns:p14="http://schemas.microsoft.com/office/powerpoint/2010/main" val="20792070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1" y="1447802"/>
            <a:ext cx="11151917" cy="2092881"/>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346" indent="0">
              <a:buNone/>
              <a:defRPr sz="2000">
                <a:gradFill>
                  <a:gsLst>
                    <a:gs pos="100000">
                      <a:schemeClr val="bg2"/>
                    </a:gs>
                    <a:gs pos="6000">
                      <a:schemeClr val="bg2"/>
                    </a:gs>
                  </a:gsLst>
                  <a:lin ang="5400000" scaled="0"/>
                </a:gradFill>
              </a:defRPr>
            </a:lvl3pPr>
            <a:lvl4pPr marL="456354" indent="0">
              <a:buNone/>
              <a:defRPr sz="2000">
                <a:gradFill>
                  <a:gsLst>
                    <a:gs pos="100000">
                      <a:schemeClr val="bg2"/>
                    </a:gs>
                    <a:gs pos="6000">
                      <a:schemeClr val="bg2"/>
                    </a:gs>
                  </a:gsLst>
                  <a:lin ang="5400000" scaled="0"/>
                </a:gradFill>
              </a:defRPr>
            </a:lvl4pPr>
            <a:lvl5pPr marL="692455"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62628142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ase 4 - Migrate">
    <p:spTree>
      <p:nvGrpSpPr>
        <p:cNvPr id="1" name=""/>
        <p:cNvGrpSpPr/>
        <p:nvPr/>
      </p:nvGrpSpPr>
      <p:grpSpPr>
        <a:xfrm>
          <a:off x="0" y="0"/>
          <a:ext cx="0" cy="0"/>
          <a:chOff x="0" y="0"/>
          <a:chExt cx="0" cy="0"/>
        </a:xfrm>
      </p:grpSpPr>
      <p:pic>
        <p:nvPicPr>
          <p:cNvPr id="50" name="Picture 49"/>
          <p:cNvPicPr>
            <a:picLocks noChangeAspect="1"/>
          </p:cNvPicPr>
          <p:nvPr userDrawn="1"/>
        </p:nvPicPr>
        <p:blipFill rotWithShape="1">
          <a:blip r:embed="rId2" cstate="print">
            <a:extLst>
              <a:ext uri="{28A0092B-C50C-407E-A947-70E740481C1C}">
                <a14:useLocalDpi xmlns:a14="http://schemas.microsoft.com/office/drawing/2010/main" val="0"/>
              </a:ext>
            </a:extLst>
          </a:blip>
          <a:srcRect t="10786" b="4901"/>
          <a:stretch/>
        </p:blipFill>
        <p:spPr>
          <a:xfrm flipH="1">
            <a:off x="0" y="8301"/>
            <a:ext cx="12213595" cy="6857516"/>
          </a:xfrm>
          <a:prstGeom prst="rect">
            <a:avLst/>
          </a:prstGeom>
        </p:spPr>
      </p:pic>
      <p:sp>
        <p:nvSpPr>
          <p:cNvPr id="7" name="White Overlay"/>
          <p:cNvSpPr/>
          <p:nvPr userDrawn="1"/>
        </p:nvSpPr>
        <p:spPr>
          <a:xfrm>
            <a:off x="9208" y="2"/>
            <a:ext cx="12214461" cy="6874117"/>
          </a:xfrm>
          <a:prstGeom prst="rect">
            <a:avLst/>
          </a:prstGeom>
          <a:solidFill>
            <a:schemeClr val="bg1">
              <a:alpha val="50000"/>
            </a:schemeClr>
          </a:solidFill>
          <a:ln w="10795" cap="flat" cmpd="sng" algn="ctr">
            <a:noFill/>
            <a:prstDash val="solid"/>
          </a:ln>
          <a:effectLst/>
        </p:spPr>
        <p:txBody>
          <a:bodyPr lIns="91398" tIns="45698" rIns="91398" bIns="45698"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4DED8"/>
              </a:soli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rgbClr val="505050"/>
                </a:solidFill>
              </a:defRPr>
            </a:lvl1pPr>
          </a:lstStyle>
          <a:p>
            <a:r>
              <a:rPr lang="en-US"/>
              <a:t>Click to edit Master title style</a:t>
            </a:r>
          </a:p>
        </p:txBody>
      </p:sp>
      <p:grpSp>
        <p:nvGrpSpPr>
          <p:cNvPr id="48" name="Group 47"/>
          <p:cNvGrpSpPr/>
          <p:nvPr userDrawn="1"/>
        </p:nvGrpSpPr>
        <p:grpSpPr>
          <a:xfrm>
            <a:off x="3981579" y="1635897"/>
            <a:ext cx="6568193" cy="4796553"/>
            <a:chOff x="3983882" y="2117880"/>
            <a:chExt cx="6569125" cy="4796553"/>
          </a:xfrm>
        </p:grpSpPr>
        <p:sp>
          <p:nvSpPr>
            <p:cNvPr id="65" name="Rectangle 64"/>
            <p:cNvSpPr/>
            <p:nvPr/>
          </p:nvSpPr>
          <p:spPr>
            <a:xfrm>
              <a:off x="3992552" y="2911089"/>
              <a:ext cx="6560455" cy="197241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8" tIns="0" rIns="91378" rtlCol="0" anchor="t"/>
            <a:lstStyle/>
            <a:p>
              <a:pPr>
                <a:lnSpc>
                  <a:spcPct val="150000"/>
                </a:lnSpc>
                <a:buClr>
                  <a:srgbClr val="0072C6"/>
                </a:buClr>
                <a:buSzPct val="100000"/>
              </a:pPr>
              <a:r>
                <a:rPr lang="en-US" sz="1765">
                  <a:solidFill>
                    <a:srgbClr val="0078D7"/>
                  </a:solidFill>
                  <a:ea typeface="Segoe UI Light" panose="020B0502040204020203" pitchFamily="34" charset="0"/>
                  <a:cs typeface="Segoe UI Light" panose="020B0502040204020203" pitchFamily="34" charset="0"/>
                </a:rPr>
                <a:t>Microsoft activities</a:t>
              </a:r>
            </a:p>
          </p:txBody>
        </p:sp>
        <p:sp>
          <p:nvSpPr>
            <p:cNvPr id="66" name="Rectangle 65"/>
            <p:cNvSpPr/>
            <p:nvPr/>
          </p:nvSpPr>
          <p:spPr>
            <a:xfrm>
              <a:off x="3983882" y="2117880"/>
              <a:ext cx="6565392" cy="697501"/>
            </a:xfrm>
            <a:prstGeom prst="rect">
              <a:avLst/>
            </a:prstGeom>
            <a:solidFill>
              <a:srgbClr val="002050">
                <a:alpha val="60000"/>
              </a:srgbClr>
            </a:solidFill>
            <a:ln w="9525" cap="flat" cmpd="sng" algn="ctr">
              <a:solidFill>
                <a:srgbClr val="7E8EA6"/>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r" defTabSz="645749" eaLnBrk="1" fontAlgn="auto" latinLnBrk="0" hangingPunct="1">
                <a:lnSpc>
                  <a:spcPct val="100000"/>
                </a:lnSpc>
                <a:spcBef>
                  <a:spcPts val="0"/>
                </a:spcBef>
                <a:spcAft>
                  <a:spcPts val="0"/>
                </a:spcAft>
                <a:buClrTx/>
                <a:buSzTx/>
                <a:buFontTx/>
                <a:buNone/>
                <a:tabLst/>
                <a:defRPr/>
              </a:pPr>
              <a:r>
                <a:rPr lang="en-US" sz="3920">
                  <a:solidFill>
                    <a:schemeClr val="bg1"/>
                  </a:solidFill>
                  <a:latin typeface="Segoe MDL2 Assets" panose="050A0102010101010101" pitchFamily="18" charset="0"/>
                </a:rPr>
                <a:t></a:t>
              </a:r>
              <a:endParaRPr kumimoji="0" lang="en-US" sz="3528"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sp>
          <p:nvSpPr>
            <p:cNvPr id="67" name="Rectangle 66"/>
            <p:cNvSpPr/>
            <p:nvPr/>
          </p:nvSpPr>
          <p:spPr>
            <a:xfrm>
              <a:off x="3992553" y="4942019"/>
              <a:ext cx="6560454" cy="197241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8" tIns="0" rIns="0" rtlCol="0" anchor="t"/>
            <a:lstStyle/>
            <a:p>
              <a:pPr>
                <a:lnSpc>
                  <a:spcPct val="150000"/>
                </a:lnSpc>
                <a:buClr>
                  <a:srgbClr val="0072C6"/>
                </a:buClr>
                <a:buSzPct val="100000"/>
              </a:pPr>
              <a:r>
                <a:rPr lang="en-US" sz="1765">
                  <a:solidFill>
                    <a:srgbClr val="0078D7"/>
                  </a:solidFill>
                  <a:ea typeface="Segoe UI Light" panose="020B0502040204020203" pitchFamily="34" charset="0"/>
                  <a:cs typeface="Segoe UI Light" panose="020B0502040204020203" pitchFamily="34" charset="0"/>
                </a:rPr>
                <a:t>Customer activities </a:t>
              </a:r>
            </a:p>
          </p:txBody>
        </p:sp>
      </p:grpSp>
      <p:grpSp>
        <p:nvGrpSpPr>
          <p:cNvPr id="68" name="Group 67"/>
          <p:cNvGrpSpPr/>
          <p:nvPr userDrawn="1"/>
        </p:nvGrpSpPr>
        <p:grpSpPr>
          <a:xfrm>
            <a:off x="345986" y="1635896"/>
            <a:ext cx="3518878" cy="4796552"/>
            <a:chOff x="347773" y="2117881"/>
            <a:chExt cx="3519377" cy="4683043"/>
          </a:xfrm>
        </p:grpSpPr>
        <p:sp>
          <p:nvSpPr>
            <p:cNvPr id="69" name="Rectangle 68"/>
            <p:cNvSpPr/>
            <p:nvPr/>
          </p:nvSpPr>
          <p:spPr>
            <a:xfrm>
              <a:off x="356970" y="2911091"/>
              <a:ext cx="3510180" cy="388983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2754" rIns="91378" rtlCol="0" anchor="t"/>
            <a:lstStyle/>
            <a:p>
              <a:pPr marL="0" indent="0">
                <a:lnSpc>
                  <a:spcPct val="150000"/>
                </a:lnSpc>
                <a:buClr>
                  <a:srgbClr val="3A495E"/>
                </a:buClr>
                <a:buSzPct val="100000"/>
                <a:buFont typeface="Arial" panose="020B0604020202020204" pitchFamily="34" charset="0"/>
                <a:buNone/>
              </a:pPr>
              <a:endParaRPr lang="en-US" sz="1469">
                <a:solidFill>
                  <a:schemeClr val="tx1">
                    <a:lumMod val="75000"/>
                  </a:schemeClr>
                </a:solidFill>
                <a:latin typeface="Segoe UI" panose="020B0502040204020203" pitchFamily="34" charset="0"/>
                <a:ea typeface="Segoe UI Light" panose="020B0502040204020203" pitchFamily="34" charset="0"/>
                <a:cs typeface="Segoe UI" panose="020B0502040204020203" pitchFamily="34" charset="0"/>
              </a:endParaRPr>
            </a:p>
          </p:txBody>
        </p:sp>
        <p:sp>
          <p:nvSpPr>
            <p:cNvPr id="70" name="Rectangle 69"/>
            <p:cNvSpPr/>
            <p:nvPr/>
          </p:nvSpPr>
          <p:spPr>
            <a:xfrm>
              <a:off x="347773" y="2117881"/>
              <a:ext cx="3511296" cy="697501"/>
            </a:xfrm>
            <a:prstGeom prst="rect">
              <a:avLst/>
            </a:prstGeom>
            <a:solidFill>
              <a:srgbClr val="002050">
                <a:alpha val="60000"/>
              </a:srgbClr>
            </a:solidFill>
            <a:ln w="9525" cap="flat" cmpd="sng" algn="ctr">
              <a:solidFill>
                <a:srgbClr val="7E8EA6"/>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r" defTabSz="645749" eaLnBrk="1" fontAlgn="auto" latinLnBrk="0" hangingPunct="1">
                <a:lnSpc>
                  <a:spcPct val="100000"/>
                </a:lnSpc>
                <a:spcBef>
                  <a:spcPts val="0"/>
                </a:spcBef>
                <a:spcAft>
                  <a:spcPts val="0"/>
                </a:spcAft>
                <a:buClrTx/>
                <a:buSzTx/>
                <a:buFontTx/>
                <a:buNone/>
                <a:tabLst/>
                <a:defRPr/>
              </a:pPr>
              <a:r>
                <a:rPr lang="en-US" sz="3136">
                  <a:solidFill>
                    <a:schemeClr val="bg1"/>
                  </a:solidFill>
                  <a:latin typeface="Segoe MDL2 Assets" panose="050A0102010101010101" pitchFamily="18" charset="0"/>
                </a:rPr>
                <a:t></a:t>
              </a:r>
            </a:p>
          </p:txBody>
        </p:sp>
      </p:grpSp>
      <p:sp>
        <p:nvSpPr>
          <p:cNvPr id="71" name="Text Placeholder 2"/>
          <p:cNvSpPr>
            <a:spLocks noGrp="1"/>
          </p:cNvSpPr>
          <p:nvPr>
            <p:ph type="body" sz="quarter" idx="11" hasCustomPrompt="1"/>
          </p:nvPr>
        </p:nvSpPr>
        <p:spPr>
          <a:xfrm>
            <a:off x="481420" y="1798362"/>
            <a:ext cx="2614572" cy="407388"/>
          </a:xfrm>
          <a:ln>
            <a:noFill/>
          </a:ln>
        </p:spPr>
        <p:txBody>
          <a:bodyPr lIns="0" tIns="0" rIns="0" bIns="0" anchor="ctr"/>
          <a:lstStyle>
            <a:lvl1pPr marL="0" indent="0" algn="l">
              <a:buNone/>
              <a:defRPr sz="294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[Phase name]</a:t>
            </a:r>
          </a:p>
        </p:txBody>
      </p:sp>
      <p:sp>
        <p:nvSpPr>
          <p:cNvPr id="72" name="Text Placeholder 2"/>
          <p:cNvSpPr>
            <a:spLocks noGrp="1"/>
          </p:cNvSpPr>
          <p:nvPr>
            <p:ph type="body" sz="quarter" idx="12" hasCustomPrompt="1"/>
          </p:nvPr>
        </p:nvSpPr>
        <p:spPr>
          <a:xfrm>
            <a:off x="4128653" y="1798362"/>
            <a:ext cx="5328940" cy="407388"/>
          </a:xfrm>
          <a:ln>
            <a:noFill/>
          </a:ln>
        </p:spPr>
        <p:txBody>
          <a:bodyPr lIns="0" tIns="0" rIns="0" bIns="0" anchor="ctr"/>
          <a:lstStyle>
            <a:lvl1pPr marL="0" indent="0" algn="l">
              <a:buNone/>
              <a:defRPr sz="294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[Phase duration]</a:t>
            </a:r>
          </a:p>
        </p:txBody>
      </p:sp>
      <p:sp>
        <p:nvSpPr>
          <p:cNvPr id="73" name="Text Placeholder 45"/>
          <p:cNvSpPr>
            <a:spLocks noGrp="1"/>
          </p:cNvSpPr>
          <p:nvPr>
            <p:ph type="body" sz="quarter" idx="13" hasCustomPrompt="1"/>
          </p:nvPr>
        </p:nvSpPr>
        <p:spPr>
          <a:xfrm>
            <a:off x="363897" y="2538007"/>
            <a:ext cx="3367962" cy="1620500"/>
          </a:xfrm>
          <a:ln>
            <a:noFill/>
          </a:ln>
        </p:spPr>
        <p:txBody>
          <a:bodyPr/>
          <a:lstStyle>
            <a:lvl1pPr marL="115139" indent="-115139">
              <a:defRPr sz="1765">
                <a:solidFill>
                  <a:srgbClr val="505050"/>
                </a:solidFill>
              </a:defRPr>
            </a:lvl1pPr>
            <a:lvl2pPr marL="339192" indent="-112027">
              <a:defRPr lang="en-US" sz="1765" kern="1200" spc="0" baseline="0" dirty="0" smtClean="0">
                <a:solidFill>
                  <a:srgbClr val="505050"/>
                </a:solidFill>
                <a:latin typeface="+mj-lt"/>
                <a:ea typeface="+mn-ea"/>
                <a:cs typeface="+mn-cs"/>
              </a:defRPr>
            </a:lvl2pPr>
            <a:lvl3pPr marL="563246" indent="-112027">
              <a:defRPr lang="en-US" sz="1765" kern="1200" spc="0" baseline="0" dirty="0" smtClean="0">
                <a:solidFill>
                  <a:srgbClr val="505050"/>
                </a:solidFill>
                <a:latin typeface="+mj-lt"/>
                <a:ea typeface="+mn-ea"/>
                <a:cs typeface="+mn-cs"/>
              </a:defRPr>
            </a:lvl3pPr>
            <a:lvl4pPr marL="896214" indent="-112027">
              <a:defRPr lang="en-US" sz="1765" kern="1200" spc="0" baseline="0" dirty="0" smtClean="0">
                <a:solidFill>
                  <a:srgbClr val="505050"/>
                </a:solidFill>
                <a:latin typeface="+mj-lt"/>
                <a:ea typeface="+mn-ea"/>
                <a:cs typeface="+mn-cs"/>
              </a:defRPr>
            </a:lvl4pPr>
            <a:lvl5pPr marL="1177837" indent="-169597">
              <a:defRPr lang="en-US" sz="1765" kern="1200" spc="0" baseline="0" dirty="0">
                <a:solidFill>
                  <a:srgbClr val="505050"/>
                </a:solidFill>
                <a:latin typeface="+mj-lt"/>
                <a:ea typeface="+mn-ea"/>
                <a:cs typeface="+mn-cs"/>
              </a:defRPr>
            </a:lvl5pPr>
          </a:lstStyle>
          <a:p>
            <a:pPr lvl="0"/>
            <a:r>
              <a:rPr lang="en-US"/>
              <a:t>[Phase components]</a:t>
            </a:r>
          </a:p>
          <a:p>
            <a:pPr lvl="1"/>
            <a:r>
              <a:rPr lang="en-US"/>
              <a:t>Second level</a:t>
            </a:r>
          </a:p>
          <a:p>
            <a:pPr lvl="2"/>
            <a:r>
              <a:rPr lang="en-US"/>
              <a:t>Third level</a:t>
            </a:r>
          </a:p>
          <a:p>
            <a:pPr lvl="3"/>
            <a:r>
              <a:rPr lang="en-US"/>
              <a:t>Fourth level</a:t>
            </a:r>
          </a:p>
          <a:p>
            <a:pPr lvl="4"/>
            <a:r>
              <a:rPr lang="en-US"/>
              <a:t>Fifth level</a:t>
            </a:r>
          </a:p>
        </p:txBody>
      </p:sp>
      <p:sp>
        <p:nvSpPr>
          <p:cNvPr id="74" name="Text Placeholder 45"/>
          <p:cNvSpPr>
            <a:spLocks noGrp="1"/>
          </p:cNvSpPr>
          <p:nvPr>
            <p:ph type="body" sz="quarter" idx="14" hasCustomPrompt="1"/>
          </p:nvPr>
        </p:nvSpPr>
        <p:spPr>
          <a:xfrm>
            <a:off x="3970784" y="2783823"/>
            <a:ext cx="6383233" cy="932756"/>
          </a:xfrm>
          <a:ln>
            <a:noFill/>
          </a:ln>
        </p:spPr>
        <p:txBody>
          <a:bodyPr/>
          <a:lstStyle>
            <a:lvl1pPr marL="115139" indent="-115139">
              <a:defRPr sz="1567">
                <a:solidFill>
                  <a:srgbClr val="505050"/>
                </a:solidFill>
              </a:defRPr>
            </a:lvl1pPr>
            <a:lvl2pPr marL="339192" indent="-112027">
              <a:defRPr lang="en-US" sz="1567" kern="1200" spc="0" baseline="0" dirty="0" smtClean="0">
                <a:solidFill>
                  <a:srgbClr val="505050"/>
                </a:solidFill>
                <a:latin typeface="+mj-lt"/>
                <a:ea typeface="+mn-ea"/>
                <a:cs typeface="+mn-cs"/>
              </a:defRPr>
            </a:lvl2pPr>
            <a:lvl3pPr marL="563246" indent="-112027">
              <a:defRPr lang="en-US" sz="1567" kern="1200" spc="0" baseline="0" dirty="0" smtClean="0">
                <a:solidFill>
                  <a:srgbClr val="505050"/>
                </a:solidFill>
                <a:latin typeface="+mj-lt"/>
                <a:ea typeface="+mn-ea"/>
                <a:cs typeface="+mn-cs"/>
              </a:defRPr>
            </a:lvl3pPr>
            <a:lvl4pPr marL="896214" indent="-112027">
              <a:defRPr lang="en-US" sz="1961" kern="1200" spc="0" baseline="0" dirty="0" smtClean="0">
                <a:gradFill>
                  <a:gsLst>
                    <a:gs pos="1250">
                      <a:schemeClr val="tx1"/>
                    </a:gs>
                    <a:gs pos="100000">
                      <a:schemeClr val="tx1"/>
                    </a:gs>
                  </a:gsLst>
                  <a:lin ang="5400000" scaled="0"/>
                </a:gradFill>
                <a:latin typeface="+mj-lt"/>
                <a:ea typeface="+mn-ea"/>
                <a:cs typeface="+mn-cs"/>
              </a:defRPr>
            </a:lvl4pPr>
            <a:lvl5pPr marL="1177837" indent="-169597">
              <a:defRPr lang="en-US" sz="1961" kern="1200" spc="0" baseline="0" dirty="0">
                <a:gradFill>
                  <a:gsLst>
                    <a:gs pos="1250">
                      <a:schemeClr val="tx1"/>
                    </a:gs>
                    <a:gs pos="100000">
                      <a:schemeClr val="tx1"/>
                    </a:gs>
                  </a:gsLst>
                  <a:lin ang="5400000" scaled="0"/>
                </a:gradFill>
                <a:latin typeface="+mj-lt"/>
                <a:ea typeface="+mn-ea"/>
                <a:cs typeface="+mn-cs"/>
              </a:defRPr>
            </a:lvl5pPr>
          </a:lstStyle>
          <a:p>
            <a:pPr lvl="0"/>
            <a:r>
              <a:rPr lang="en-US"/>
              <a:t>[Activities]</a:t>
            </a:r>
          </a:p>
          <a:p>
            <a:pPr lvl="1"/>
            <a:r>
              <a:rPr lang="en-US"/>
              <a:t>Second level</a:t>
            </a:r>
          </a:p>
          <a:p>
            <a:pPr lvl="2"/>
            <a:endParaRPr lang="en-US"/>
          </a:p>
        </p:txBody>
      </p:sp>
      <p:sp>
        <p:nvSpPr>
          <p:cNvPr id="75" name="Text Placeholder 45"/>
          <p:cNvSpPr>
            <a:spLocks noGrp="1"/>
          </p:cNvSpPr>
          <p:nvPr>
            <p:ph type="body" sz="quarter" idx="15" hasCustomPrompt="1"/>
          </p:nvPr>
        </p:nvSpPr>
        <p:spPr>
          <a:xfrm>
            <a:off x="3970785" y="4786821"/>
            <a:ext cx="6383234" cy="932756"/>
          </a:xfrm>
          <a:ln>
            <a:noFill/>
          </a:ln>
        </p:spPr>
        <p:txBody>
          <a:bodyPr/>
          <a:lstStyle>
            <a:lvl1pPr marL="115139" indent="-115139">
              <a:defRPr sz="1567">
                <a:solidFill>
                  <a:srgbClr val="505050"/>
                </a:solidFill>
              </a:defRPr>
            </a:lvl1pPr>
            <a:lvl2pPr marL="339192" indent="-112027">
              <a:defRPr lang="en-US" sz="1567" kern="1200" spc="0" baseline="0" dirty="0" smtClean="0">
                <a:solidFill>
                  <a:srgbClr val="505050"/>
                </a:solidFill>
                <a:latin typeface="+mj-lt"/>
                <a:ea typeface="+mn-ea"/>
                <a:cs typeface="+mn-cs"/>
              </a:defRPr>
            </a:lvl2pPr>
            <a:lvl3pPr marL="563246" indent="-112027">
              <a:defRPr lang="en-US" sz="1567" kern="1200" spc="0" baseline="0" dirty="0" smtClean="0">
                <a:solidFill>
                  <a:srgbClr val="505050"/>
                </a:solidFill>
                <a:latin typeface="+mj-lt"/>
                <a:ea typeface="+mn-ea"/>
                <a:cs typeface="+mn-cs"/>
              </a:defRPr>
            </a:lvl3pPr>
            <a:lvl4pPr marL="896214" indent="-112027">
              <a:defRPr lang="en-US" sz="1961" kern="1200" spc="0" baseline="0" dirty="0" smtClean="0">
                <a:gradFill>
                  <a:gsLst>
                    <a:gs pos="1250">
                      <a:schemeClr val="tx1"/>
                    </a:gs>
                    <a:gs pos="100000">
                      <a:schemeClr val="tx1"/>
                    </a:gs>
                  </a:gsLst>
                  <a:lin ang="5400000" scaled="0"/>
                </a:gradFill>
                <a:latin typeface="+mj-lt"/>
                <a:ea typeface="+mn-ea"/>
                <a:cs typeface="+mn-cs"/>
              </a:defRPr>
            </a:lvl4pPr>
            <a:lvl5pPr marL="1177837" indent="-169597">
              <a:defRPr lang="en-US" sz="1961" kern="1200" spc="0" baseline="0" dirty="0">
                <a:gradFill>
                  <a:gsLst>
                    <a:gs pos="1250">
                      <a:schemeClr val="tx1"/>
                    </a:gs>
                    <a:gs pos="100000">
                      <a:schemeClr val="tx1"/>
                    </a:gs>
                  </a:gsLst>
                  <a:lin ang="5400000" scaled="0"/>
                </a:gradFill>
                <a:latin typeface="+mj-lt"/>
                <a:ea typeface="+mn-ea"/>
                <a:cs typeface="+mn-cs"/>
              </a:defRPr>
            </a:lvl5pPr>
          </a:lstStyle>
          <a:p>
            <a:pPr lvl="0"/>
            <a:r>
              <a:rPr lang="en-US"/>
              <a:t>[Activities]</a:t>
            </a:r>
          </a:p>
          <a:p>
            <a:pPr lvl="1"/>
            <a:r>
              <a:rPr lang="en-US"/>
              <a:t>Second level</a:t>
            </a:r>
          </a:p>
          <a:p>
            <a:pPr lvl="2"/>
            <a:endParaRPr lang="en-US"/>
          </a:p>
        </p:txBody>
      </p:sp>
      <p:sp>
        <p:nvSpPr>
          <p:cNvPr id="76" name="Text Placeholder 45"/>
          <p:cNvSpPr>
            <a:spLocks noGrp="1"/>
          </p:cNvSpPr>
          <p:nvPr>
            <p:ph type="body" sz="quarter" idx="16" hasCustomPrompt="1"/>
          </p:nvPr>
        </p:nvSpPr>
        <p:spPr>
          <a:xfrm>
            <a:off x="363897" y="5527425"/>
            <a:ext cx="3367962" cy="932756"/>
          </a:xfrm>
          <a:ln>
            <a:noFill/>
          </a:ln>
        </p:spPr>
        <p:txBody>
          <a:bodyPr/>
          <a:lstStyle>
            <a:lvl1pPr marL="115139" indent="-115139">
              <a:defRPr sz="1567">
                <a:solidFill>
                  <a:srgbClr val="505050"/>
                </a:solidFill>
              </a:defRPr>
            </a:lvl1pPr>
            <a:lvl2pPr marL="339192" indent="-112027">
              <a:defRPr lang="en-US" sz="1567" kern="1200" spc="0" baseline="0" dirty="0" smtClean="0">
                <a:solidFill>
                  <a:srgbClr val="505050"/>
                </a:solidFill>
                <a:latin typeface="+mj-lt"/>
                <a:ea typeface="+mn-ea"/>
                <a:cs typeface="+mn-cs"/>
              </a:defRPr>
            </a:lvl2pPr>
            <a:lvl3pPr marL="563246" indent="-112027">
              <a:defRPr lang="en-US" sz="1567" kern="1200" spc="0" baseline="0" dirty="0" smtClean="0">
                <a:solidFill>
                  <a:srgbClr val="505050"/>
                </a:solidFill>
                <a:latin typeface="+mj-lt"/>
                <a:ea typeface="+mn-ea"/>
                <a:cs typeface="+mn-cs"/>
              </a:defRPr>
            </a:lvl3pPr>
            <a:lvl4pPr marL="896214" indent="-112027">
              <a:defRPr lang="en-US" sz="1567" kern="1200" spc="0" baseline="0" dirty="0" smtClean="0">
                <a:solidFill>
                  <a:srgbClr val="505050"/>
                </a:solidFill>
                <a:latin typeface="+mj-lt"/>
                <a:ea typeface="+mn-ea"/>
                <a:cs typeface="+mn-cs"/>
              </a:defRPr>
            </a:lvl4pPr>
            <a:lvl5pPr marL="1177837" indent="-169597">
              <a:defRPr lang="en-US" sz="1567" kern="1200" spc="0" baseline="0" dirty="0">
                <a:solidFill>
                  <a:srgbClr val="505050"/>
                </a:solidFill>
                <a:latin typeface="+mj-lt"/>
                <a:ea typeface="+mn-ea"/>
                <a:cs typeface="+mn-cs"/>
              </a:defRPr>
            </a:lvl5pPr>
          </a:lstStyle>
          <a:p>
            <a:pPr lvl="0"/>
            <a:r>
              <a:rPr lang="en-US"/>
              <a:t>[Phase components]</a:t>
            </a:r>
          </a:p>
          <a:p>
            <a:pPr lvl="1"/>
            <a:r>
              <a:rPr lang="en-US"/>
              <a:t>Second level</a:t>
            </a:r>
          </a:p>
          <a:p>
            <a:pPr lvl="2"/>
            <a:endParaRPr lang="en-US"/>
          </a:p>
        </p:txBody>
      </p:sp>
      <p:sp>
        <p:nvSpPr>
          <p:cNvPr id="77" name="TextBox 76"/>
          <p:cNvSpPr txBox="1"/>
          <p:nvPr userDrawn="1"/>
        </p:nvSpPr>
        <p:spPr>
          <a:xfrm>
            <a:off x="269239" y="4997964"/>
            <a:ext cx="2057186" cy="646444"/>
          </a:xfrm>
          <a:prstGeom prst="rect">
            <a:avLst/>
          </a:prstGeom>
          <a:noFill/>
        </p:spPr>
        <p:txBody>
          <a:bodyPr wrap="square" lIns="179259" tIns="143407" rIns="179259" bIns="143407" rtlCol="0">
            <a:spAutoFit/>
          </a:bodyPr>
          <a:lstStyle/>
          <a:p>
            <a:pPr marL="0" algn="l" defTabSz="914192" rtl="0" eaLnBrk="1" latinLnBrk="0" hangingPunct="1">
              <a:lnSpc>
                <a:spcPct val="150000"/>
              </a:lnSpc>
              <a:spcAft>
                <a:spcPts val="588"/>
              </a:spcAft>
              <a:buClr>
                <a:srgbClr val="0072C6"/>
              </a:buClr>
              <a:buSzPct val="100000"/>
            </a:pPr>
            <a:r>
              <a:rPr lang="en-US" sz="1765" kern="1200">
                <a:solidFill>
                  <a:srgbClr val="0078D7"/>
                </a:solidFill>
                <a:latin typeface="+mn-lt"/>
                <a:ea typeface="Segoe UI Light" panose="020B0502040204020203" pitchFamily="34" charset="0"/>
                <a:cs typeface="Segoe UI Light" panose="020B0502040204020203" pitchFamily="34" charset="0"/>
              </a:rPr>
              <a:t>Deliverables</a:t>
            </a:r>
          </a:p>
        </p:txBody>
      </p:sp>
      <p:grpSp>
        <p:nvGrpSpPr>
          <p:cNvPr id="51" name="Group 50"/>
          <p:cNvGrpSpPr/>
          <p:nvPr userDrawn="1"/>
        </p:nvGrpSpPr>
        <p:grpSpPr>
          <a:xfrm>
            <a:off x="10920042" y="1638324"/>
            <a:ext cx="1310153" cy="386394"/>
            <a:chOff x="11152207" y="1678196"/>
            <a:chExt cx="1336424" cy="394086"/>
          </a:xfrm>
          <a:solidFill>
            <a:srgbClr val="B9B9B9"/>
          </a:solidFill>
        </p:grpSpPr>
        <p:sp>
          <p:nvSpPr>
            <p:cNvPr id="52" name="Rectangle 51"/>
            <p:cNvSpPr/>
            <p:nvPr/>
          </p:nvSpPr>
          <p:spPr>
            <a:xfrm>
              <a:off x="11152207" y="1678196"/>
              <a:ext cx="1336424" cy="394086"/>
            </a:xfrm>
            <a:prstGeom prst="rect">
              <a:avLst/>
            </a:prstGeom>
            <a:grpFill/>
            <a:ln w="10795" cap="flat" cmpd="sng" algn="ctr">
              <a:noFill/>
              <a:prstDash val="solid"/>
            </a:ln>
            <a:effectLst/>
          </p:spPr>
          <p:txBody>
            <a:bodyPr lIns="91378" tIns="0" rIns="0" bIns="0" rtlCol="0" anchor="ctr"/>
            <a:lstStyle/>
            <a:p>
              <a:pPr defTabSz="671704">
                <a:defRPr/>
              </a:pPr>
              <a:r>
                <a:rPr lang="en-US" sz="1100" kern="0">
                  <a:gradFill>
                    <a:gsLst>
                      <a:gs pos="0">
                        <a:schemeClr val="bg1"/>
                      </a:gs>
                      <a:gs pos="74000">
                        <a:schemeClr val="bg1"/>
                      </a:gs>
                    </a:gsLst>
                    <a:lin ang="5400000" scaled="1"/>
                  </a:gradFill>
                  <a:ea typeface="Verdana" pitchFamily="34" charset="0"/>
                  <a:cs typeface="Segoe UI" panose="020B0502040204020203" pitchFamily="34" charset="0"/>
                </a:rPr>
                <a:t>Preparation</a:t>
              </a:r>
            </a:p>
          </p:txBody>
        </p:sp>
        <p:sp>
          <p:nvSpPr>
            <p:cNvPr id="53" name="Rectangle 52"/>
            <p:cNvSpPr/>
            <p:nvPr/>
          </p:nvSpPr>
          <p:spPr>
            <a:xfrm>
              <a:off x="12105489" y="1759804"/>
              <a:ext cx="383142" cy="301876"/>
            </a:xfrm>
            <a:prstGeom prst="rect">
              <a:avLst/>
            </a:prstGeom>
            <a:grpFill/>
            <a:ln w="10795" cap="flat" cmpd="sng" algn="ctr">
              <a:noFill/>
              <a:prstDash val="solid"/>
            </a:ln>
            <a:effectLst/>
          </p:spPr>
          <p:txBody>
            <a:bodyPr lIns="0" tIns="0" rIns="91440" bIns="0" rtlCol="0" anchor="ctr"/>
            <a:lstStyle/>
            <a:p>
              <a:pPr marL="0" marR="0" lvl="0" indent="0" algn="r" defTabSz="645749" eaLnBrk="1" fontAlgn="auto" latinLnBrk="0" hangingPunct="1">
                <a:lnSpc>
                  <a:spcPts val="1883"/>
                </a:lnSpc>
                <a:spcBef>
                  <a:spcPts val="0"/>
                </a:spcBef>
                <a:spcAft>
                  <a:spcPts val="0"/>
                </a:spcAft>
                <a:buClrTx/>
                <a:buSzTx/>
                <a:buFontTx/>
                <a:buNone/>
                <a:tabLst/>
                <a:defRPr/>
              </a:pPr>
              <a:r>
                <a:rPr lang="en-US" sz="1765">
                  <a:solidFill>
                    <a:schemeClr val="bg1"/>
                  </a:solidFill>
                  <a:latin typeface="Segoe MDL2 Assets" panose="050A0102010101010101" pitchFamily="18" charset="0"/>
                </a:rPr>
                <a:t></a:t>
              </a:r>
              <a:endParaRPr kumimoji="0" lang="en-US" sz="1765"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grpSp>
        <p:nvGrpSpPr>
          <p:cNvPr id="54" name="Group 53"/>
          <p:cNvGrpSpPr/>
          <p:nvPr userDrawn="1"/>
        </p:nvGrpSpPr>
        <p:grpSpPr>
          <a:xfrm>
            <a:off x="10920042" y="2174789"/>
            <a:ext cx="1310153" cy="387189"/>
            <a:chOff x="11152207" y="2211645"/>
            <a:chExt cx="1336424" cy="394897"/>
          </a:xfrm>
          <a:solidFill>
            <a:srgbClr val="B9B9B9"/>
          </a:solidFill>
        </p:grpSpPr>
        <p:sp>
          <p:nvSpPr>
            <p:cNvPr id="55" name="Rectangle 54"/>
            <p:cNvSpPr/>
            <p:nvPr/>
          </p:nvSpPr>
          <p:spPr>
            <a:xfrm>
              <a:off x="11152207" y="2211645"/>
              <a:ext cx="1336424" cy="394086"/>
            </a:xfrm>
            <a:prstGeom prst="rect">
              <a:avLst/>
            </a:prstGeom>
            <a:grpFill/>
            <a:ln w="10795" cap="flat" cmpd="sng" algn="ctr">
              <a:noFill/>
              <a:prstDash val="solid"/>
            </a:ln>
            <a:effectLst/>
          </p:spPr>
          <p:txBody>
            <a:bodyPr lIns="91378" tIns="0" rIns="0" bIns="0" rtlCol="0" anchor="ctr"/>
            <a:lstStyle/>
            <a:p>
              <a:pPr defTabSz="671704">
                <a:lnSpc>
                  <a:spcPct val="90000"/>
                </a:lnSpc>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Remediate</a:t>
              </a:r>
            </a:p>
          </p:txBody>
        </p:sp>
        <p:sp>
          <p:nvSpPr>
            <p:cNvPr id="56" name="Rectangle 55"/>
            <p:cNvSpPr/>
            <p:nvPr userDrawn="1"/>
          </p:nvSpPr>
          <p:spPr>
            <a:xfrm>
              <a:off x="12105489" y="2288262"/>
              <a:ext cx="383142" cy="318280"/>
            </a:xfrm>
            <a:prstGeom prst="rect">
              <a:avLst/>
            </a:prstGeom>
            <a:grpFill/>
            <a:ln w="10795" cap="flat" cmpd="sng" algn="ctr">
              <a:noFill/>
              <a:prstDash val="solid"/>
            </a:ln>
            <a:effectLst/>
          </p:spPr>
          <p:txBody>
            <a:bodyPr lIns="0" tIns="0" rIns="91440" bIns="0" rtlCol="0" anchor="ctr"/>
            <a:lstStyle/>
            <a:p>
              <a:pPr marL="0" marR="0" lvl="0" indent="0" algn="r" defTabSz="645749" eaLnBrk="1" fontAlgn="auto" latinLnBrk="0" hangingPunct="1">
                <a:lnSpc>
                  <a:spcPct val="100000"/>
                </a:lnSpc>
                <a:spcBef>
                  <a:spcPts val="0"/>
                </a:spcBef>
                <a:spcAft>
                  <a:spcPts val="0"/>
                </a:spcAft>
                <a:buClrTx/>
                <a:buSzTx/>
                <a:buFontTx/>
                <a:buNone/>
                <a:tabLst/>
                <a:defRPr/>
              </a:pPr>
              <a:r>
                <a:rPr lang="en-US" sz="1765">
                  <a:solidFill>
                    <a:schemeClr val="bg1"/>
                  </a:solidFill>
                  <a:latin typeface="Segoe MDL2 Assets" panose="050A0102010101010101" pitchFamily="18" charset="0"/>
                </a:rPr>
                <a:t></a:t>
              </a:r>
              <a:endParaRPr kumimoji="0" lang="en-US" sz="1765"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grpSp>
        <p:nvGrpSpPr>
          <p:cNvPr id="57" name="Group 56"/>
          <p:cNvGrpSpPr/>
          <p:nvPr userDrawn="1"/>
        </p:nvGrpSpPr>
        <p:grpSpPr>
          <a:xfrm>
            <a:off x="10920042" y="2712047"/>
            <a:ext cx="1310153" cy="386394"/>
            <a:chOff x="11152207" y="2745107"/>
            <a:chExt cx="1336424" cy="394086"/>
          </a:xfrm>
        </p:grpSpPr>
        <p:sp>
          <p:nvSpPr>
            <p:cNvPr id="58" name="Rectangle 57"/>
            <p:cNvSpPr/>
            <p:nvPr/>
          </p:nvSpPr>
          <p:spPr>
            <a:xfrm>
              <a:off x="11152207" y="2745107"/>
              <a:ext cx="1336424" cy="394086"/>
            </a:xfrm>
            <a:prstGeom prst="rect">
              <a:avLst/>
            </a:prstGeom>
            <a:solidFill>
              <a:srgbClr val="B9B9B9"/>
            </a:solidFill>
            <a:ln w="10795" cap="flat" cmpd="sng" algn="ctr">
              <a:noFill/>
              <a:prstDash val="solid"/>
            </a:ln>
            <a:effectLst/>
          </p:spPr>
          <p:txBody>
            <a:bodyPr lIns="93260" tIns="0" rIns="0" bIns="0" rtlCol="0" anchor="ctr"/>
            <a:lstStyle/>
            <a:p>
              <a:pPr defTabSz="671704">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Enable</a:t>
              </a:r>
            </a:p>
          </p:txBody>
        </p:sp>
        <p:sp>
          <p:nvSpPr>
            <p:cNvPr id="59" name="Rectangle 58"/>
            <p:cNvSpPr/>
            <p:nvPr userDrawn="1"/>
          </p:nvSpPr>
          <p:spPr>
            <a:xfrm>
              <a:off x="12105489" y="2824566"/>
              <a:ext cx="383142" cy="301765"/>
            </a:xfrm>
            <a:prstGeom prst="rect">
              <a:avLst/>
            </a:prstGeom>
            <a:noFill/>
            <a:ln w="10795" cap="flat" cmpd="sng" algn="ctr">
              <a:noFill/>
              <a:prstDash val="solid"/>
            </a:ln>
            <a:effectLst/>
          </p:spPr>
          <p:txBody>
            <a:bodyPr lIns="0" tIns="0" rIns="91440" bIns="0" rtlCol="0" anchor="ctr"/>
            <a:lstStyle/>
            <a:p>
              <a:pPr marL="0" marR="0" lvl="0" indent="0" algn="r" defTabSz="645749" eaLnBrk="1" fontAlgn="auto" latinLnBrk="0" hangingPunct="1">
                <a:lnSpc>
                  <a:spcPct val="100000"/>
                </a:lnSpc>
                <a:spcBef>
                  <a:spcPts val="0"/>
                </a:spcBef>
                <a:spcAft>
                  <a:spcPts val="0"/>
                </a:spcAft>
                <a:buClrTx/>
                <a:buSzTx/>
                <a:buFontTx/>
                <a:buNone/>
                <a:tabLst/>
                <a:defRPr/>
              </a:pPr>
              <a:r>
                <a:rPr lang="en-US" sz="1765">
                  <a:solidFill>
                    <a:schemeClr val="bg1"/>
                  </a:solidFill>
                  <a:latin typeface="Segoe MDL2 Assets" panose="050A0102010101010101" pitchFamily="18" charset="0"/>
                </a:rPr>
                <a:t></a:t>
              </a:r>
              <a:endParaRPr kumimoji="0" lang="en-US" sz="1765"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sp>
        <p:nvSpPr>
          <p:cNvPr id="61" name="Rectangle 60"/>
          <p:cNvSpPr/>
          <p:nvPr/>
        </p:nvSpPr>
        <p:spPr>
          <a:xfrm>
            <a:off x="10920042" y="3248511"/>
            <a:ext cx="1310153" cy="386394"/>
          </a:xfrm>
          <a:prstGeom prst="rect">
            <a:avLst/>
          </a:prstGeom>
          <a:solidFill>
            <a:srgbClr val="627593"/>
          </a:solidFill>
          <a:ln w="10795" cap="flat" cmpd="sng" algn="ctr">
            <a:noFill/>
            <a:prstDash val="solid"/>
          </a:ln>
          <a:effectLst/>
        </p:spPr>
        <p:txBody>
          <a:bodyPr lIns="91365" tIns="0" rIns="0" bIns="0" rtlCol="0" anchor="ctr"/>
          <a:lstStyle/>
          <a:p>
            <a:pPr defTabSz="671704">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Migrate</a:t>
            </a:r>
          </a:p>
        </p:txBody>
      </p:sp>
      <p:grpSp>
        <p:nvGrpSpPr>
          <p:cNvPr id="63" name="Group 62"/>
          <p:cNvGrpSpPr/>
          <p:nvPr userDrawn="1"/>
        </p:nvGrpSpPr>
        <p:grpSpPr>
          <a:xfrm>
            <a:off x="10920042" y="3784975"/>
            <a:ext cx="1310153" cy="386394"/>
            <a:chOff x="11152207" y="3281220"/>
            <a:chExt cx="1336424" cy="394086"/>
          </a:xfrm>
        </p:grpSpPr>
        <p:sp>
          <p:nvSpPr>
            <p:cNvPr id="64" name="Rectangle 63"/>
            <p:cNvSpPr/>
            <p:nvPr/>
          </p:nvSpPr>
          <p:spPr>
            <a:xfrm>
              <a:off x="11152207" y="3281220"/>
              <a:ext cx="1336424" cy="394086"/>
            </a:xfrm>
            <a:prstGeom prst="rect">
              <a:avLst/>
            </a:prstGeom>
            <a:solidFill>
              <a:srgbClr val="B9B9B9"/>
            </a:solidFill>
            <a:ln w="10795" cap="flat" cmpd="sng" algn="ctr">
              <a:noFill/>
              <a:prstDash val="solid"/>
            </a:ln>
            <a:effectLst/>
          </p:spPr>
          <p:txBody>
            <a:bodyPr lIns="91378" tIns="0" rIns="0" bIns="0" rtlCol="0" anchor="ctr"/>
            <a:lstStyle/>
            <a:p>
              <a:pPr defTabSz="671704">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Evaluate</a:t>
              </a:r>
            </a:p>
          </p:txBody>
        </p:sp>
        <p:sp>
          <p:nvSpPr>
            <p:cNvPr id="78" name="Rectangle 77"/>
            <p:cNvSpPr/>
            <p:nvPr userDrawn="1"/>
          </p:nvSpPr>
          <p:spPr>
            <a:xfrm>
              <a:off x="12105489" y="3357362"/>
              <a:ext cx="383142" cy="299052"/>
            </a:xfrm>
            <a:prstGeom prst="rect">
              <a:avLst/>
            </a:prstGeom>
            <a:noFill/>
            <a:ln w="10795" cap="flat" cmpd="sng" algn="ctr">
              <a:noFill/>
              <a:prstDash val="solid"/>
            </a:ln>
            <a:effectLst/>
          </p:spPr>
          <p:txBody>
            <a:bodyPr lIns="0" tIns="0" rIns="91440" bIns="0" rtlCol="0" anchor="ctr"/>
            <a:lstStyle/>
            <a:p>
              <a:pPr marL="0" marR="0" lvl="0" indent="0" algn="r" defTabSz="645749" eaLnBrk="1" fontAlgn="auto" latinLnBrk="0" hangingPunct="1">
                <a:lnSpc>
                  <a:spcPct val="100000"/>
                </a:lnSpc>
                <a:spcBef>
                  <a:spcPts val="0"/>
                </a:spcBef>
                <a:spcAft>
                  <a:spcPts val="0"/>
                </a:spcAft>
                <a:buClrTx/>
                <a:buSzTx/>
                <a:buFontTx/>
                <a:buNone/>
                <a:tabLst/>
                <a:defRPr/>
              </a:pPr>
              <a:r>
                <a:rPr lang="en-US" sz="1765">
                  <a:solidFill>
                    <a:schemeClr val="bg1"/>
                  </a:solidFill>
                  <a:latin typeface="Segoe MDL2 Assets" panose="050A0102010101010101" pitchFamily="18" charset="0"/>
                </a:rPr>
                <a:t></a:t>
              </a:r>
              <a:endParaRPr kumimoji="0" lang="en-US" sz="1765"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grpSp>
        <p:nvGrpSpPr>
          <p:cNvPr id="79" name="Group 78"/>
          <p:cNvGrpSpPr/>
          <p:nvPr userDrawn="1"/>
        </p:nvGrpSpPr>
        <p:grpSpPr>
          <a:xfrm>
            <a:off x="10920042" y="4321437"/>
            <a:ext cx="1310153" cy="386394"/>
            <a:chOff x="11152207" y="3807655"/>
            <a:chExt cx="1336424" cy="394086"/>
          </a:xfrm>
        </p:grpSpPr>
        <p:sp>
          <p:nvSpPr>
            <p:cNvPr id="80" name="Rectangle 79"/>
            <p:cNvSpPr/>
            <p:nvPr/>
          </p:nvSpPr>
          <p:spPr>
            <a:xfrm>
              <a:off x="11152207" y="3807655"/>
              <a:ext cx="1336424" cy="394086"/>
            </a:xfrm>
            <a:prstGeom prst="rect">
              <a:avLst/>
            </a:prstGeom>
            <a:solidFill>
              <a:srgbClr val="B9B9B9"/>
            </a:solidFill>
            <a:ln w="10795" cap="flat" cmpd="sng" algn="ctr">
              <a:noFill/>
              <a:prstDash val="solid"/>
            </a:ln>
            <a:effectLst/>
          </p:spPr>
          <p:txBody>
            <a:bodyPr lIns="91378" tIns="0" rIns="0" bIns="0" rtlCol="0" anchor="ctr"/>
            <a:lstStyle/>
            <a:p>
              <a:pPr marL="0" marR="0" lvl="0" indent="0" algn="l" defTabSz="671704" rtl="0" eaLnBrk="1" fontAlgn="auto" latinLnBrk="0" hangingPunct="1">
                <a:lnSpc>
                  <a:spcPct val="100000"/>
                </a:lnSpc>
                <a:spcBef>
                  <a:spcPts val="0"/>
                </a:spcBef>
                <a:spcAft>
                  <a:spcPts val="0"/>
                </a:spcAft>
                <a:buClrTx/>
                <a:buSzTx/>
                <a:buFontTx/>
                <a:buNone/>
                <a:tabLst/>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Closeout &amp;</a:t>
              </a:r>
            </a:p>
            <a:p>
              <a:pPr defTabSz="671704">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Next steps</a:t>
              </a:r>
            </a:p>
          </p:txBody>
        </p:sp>
        <p:sp>
          <p:nvSpPr>
            <p:cNvPr id="81" name="Rectangle 80"/>
            <p:cNvSpPr/>
            <p:nvPr userDrawn="1"/>
          </p:nvSpPr>
          <p:spPr>
            <a:xfrm>
              <a:off x="12105489" y="3876137"/>
              <a:ext cx="383142" cy="306017"/>
            </a:xfrm>
            <a:prstGeom prst="rect">
              <a:avLst/>
            </a:prstGeom>
            <a:noFill/>
            <a:ln w="10795" cap="flat" cmpd="sng" algn="ctr">
              <a:noFill/>
              <a:prstDash val="solid"/>
            </a:ln>
            <a:effectLst/>
          </p:spPr>
          <p:txBody>
            <a:bodyPr lIns="0" tIns="0" rIns="91440" bIns="0" rtlCol="0" anchor="ctr"/>
            <a:lstStyle/>
            <a:p>
              <a:pPr marL="0" marR="0" lvl="0" indent="0" algn="r" defTabSz="645749" eaLnBrk="1" fontAlgn="auto" latinLnBrk="0" hangingPunct="1">
                <a:lnSpc>
                  <a:spcPct val="100000"/>
                </a:lnSpc>
                <a:spcBef>
                  <a:spcPts val="0"/>
                </a:spcBef>
                <a:spcAft>
                  <a:spcPts val="0"/>
                </a:spcAft>
                <a:buClrTx/>
                <a:buSzTx/>
                <a:buFontTx/>
                <a:buNone/>
                <a:tabLst/>
                <a:defRPr/>
              </a:pPr>
              <a:r>
                <a:rPr lang="en-US" sz="1765">
                  <a:solidFill>
                    <a:schemeClr val="bg1"/>
                  </a:solidFill>
                  <a:latin typeface="Segoe MDL2 Assets" panose="050A0102010101010101" pitchFamily="18" charset="0"/>
                </a:rPr>
                <a:t></a:t>
              </a:r>
              <a:endParaRPr kumimoji="0" lang="en-US" sz="1567"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sp>
        <p:nvSpPr>
          <p:cNvPr id="82" name="Freeform 81"/>
          <p:cNvSpPr>
            <a:spLocks noEditPoints="1"/>
          </p:cNvSpPr>
          <p:nvPr userDrawn="1"/>
        </p:nvSpPr>
        <p:spPr bwMode="black">
          <a:xfrm>
            <a:off x="11853744" y="3331006"/>
            <a:ext cx="351314" cy="214452"/>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74264496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6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Title 2"/>
          <p:cNvSpPr>
            <a:spLocks noGrp="1"/>
          </p:cNvSpPr>
          <p:nvPr>
            <p:ph type="title"/>
          </p:nvPr>
        </p:nvSpPr>
        <p:spPr>
          <a:xfrm>
            <a:off x="269242" y="289514"/>
            <a:ext cx="5461867" cy="899665"/>
          </a:xfrm>
        </p:spPr>
        <p:txBody>
          <a:bodyPr/>
          <a:lstStyle>
            <a:lvl1pPr>
              <a:defRPr sz="4400">
                <a:solidFill>
                  <a:schemeClr val="tx2"/>
                </a:solidFill>
                <a:latin typeface="+mj-lt"/>
              </a:defRPr>
            </a:lvl1pPr>
          </a:lstStyle>
          <a:p>
            <a:r>
              <a:rPr lang="en-US"/>
              <a:t>Click to edit Master title style</a:t>
            </a:r>
          </a:p>
        </p:txBody>
      </p:sp>
      <p:sp>
        <p:nvSpPr>
          <p:cNvPr id="8" name="Text Placeholder 7"/>
          <p:cNvSpPr>
            <a:spLocks noGrp="1"/>
          </p:cNvSpPr>
          <p:nvPr>
            <p:ph type="body" sz="quarter" idx="11"/>
          </p:nvPr>
        </p:nvSpPr>
        <p:spPr>
          <a:xfrm>
            <a:off x="269875" y="1189038"/>
            <a:ext cx="5461000" cy="218468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73991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50-50 Left Photo Layout with background color">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1901"/>
            <a:ext cx="6094444"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Title 2"/>
          <p:cNvSpPr>
            <a:spLocks noGrp="1"/>
          </p:cNvSpPr>
          <p:nvPr>
            <p:ph type="title"/>
          </p:nvPr>
        </p:nvSpPr>
        <p:spPr>
          <a:xfrm>
            <a:off x="6327591" y="287614"/>
            <a:ext cx="5461867" cy="899665"/>
          </a:xfrm>
        </p:spPr>
        <p:txBody>
          <a:bodyPr/>
          <a:lstStyle>
            <a:lvl1pPr>
              <a:defRPr sz="4400">
                <a:solidFill>
                  <a:schemeClr val="bg1"/>
                </a:solidFill>
              </a:defRPr>
            </a:lvl1pPr>
          </a:lstStyle>
          <a:p>
            <a:r>
              <a:rPr lang="en-US"/>
              <a:t>Click to edit Master title style</a:t>
            </a:r>
          </a:p>
        </p:txBody>
      </p:sp>
      <p:sp>
        <p:nvSpPr>
          <p:cNvPr id="7" name="Text Placeholder 6"/>
          <p:cNvSpPr>
            <a:spLocks noGrp="1"/>
          </p:cNvSpPr>
          <p:nvPr>
            <p:ph type="body" sz="quarter" idx="11"/>
          </p:nvPr>
        </p:nvSpPr>
        <p:spPr>
          <a:xfrm>
            <a:off x="6327775" y="1187450"/>
            <a:ext cx="5461000" cy="21846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738235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2_50-50 Right Photo Layout">
    <p:spTree>
      <p:nvGrpSpPr>
        <p:cNvPr id="1" name=""/>
        <p:cNvGrpSpPr/>
        <p:nvPr/>
      </p:nvGrpSpPr>
      <p:grpSpPr>
        <a:xfrm>
          <a:off x="0" y="0"/>
          <a:ext cx="0" cy="0"/>
          <a:chOff x="0" y="0"/>
          <a:chExt cx="0" cy="0"/>
        </a:xfrm>
      </p:grpSpPr>
      <p:sp>
        <p:nvSpPr>
          <p:cNvPr id="4" name="Rectangle 3"/>
          <p:cNvSpPr/>
          <p:nvPr userDrawn="1"/>
        </p:nvSpPr>
        <p:spPr bwMode="auto">
          <a:xfrm>
            <a:off x="1" y="0"/>
            <a:ext cx="6097555"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p:cNvSpPr>
            <a:spLocks noGrp="1"/>
          </p:cNvSpPr>
          <p:nvPr>
            <p:ph type="body" sz="quarter" idx="11"/>
          </p:nvPr>
        </p:nvSpPr>
        <p:spPr>
          <a:xfrm>
            <a:off x="269242" y="1189179"/>
            <a:ext cx="5461867" cy="5357578"/>
          </a:xfrm>
        </p:spPr>
        <p:txBody>
          <a:bodyPr wrap="square">
            <a:noAutofit/>
          </a:bodyPr>
          <a:lstStyle>
            <a:lvl1pPr marL="0" indent="0">
              <a:spcBef>
                <a:spcPts val="1200"/>
              </a:spcBef>
              <a:buClr>
                <a:schemeClr val="tx1"/>
              </a:buClr>
              <a:buFont typeface="Arial" pitchFamily="34" charset="0"/>
              <a:buNone/>
              <a:defRPr sz="3200">
                <a:solidFill>
                  <a:schemeClr val="bg1"/>
                </a:solidFill>
                <a:latin typeface="+mj-lt"/>
              </a:defRPr>
            </a:lvl1pPr>
            <a:lvl2pPr marL="0" indent="0">
              <a:buFont typeface="Arial" panose="020B0604020202020204" pitchFamily="34" charset="0"/>
              <a:buNone/>
              <a:defRPr sz="2000">
                <a:solidFill>
                  <a:schemeClr val="bg1"/>
                </a:solidFill>
              </a:defRPr>
            </a:lvl2pPr>
            <a:lvl3pPr marL="292464" indent="0">
              <a:buFont typeface="Arial" panose="020B0604020202020204" pitchFamily="34" charset="0"/>
              <a:buNone/>
              <a:tabLst/>
              <a:defRPr sz="2000">
                <a:solidFill>
                  <a:schemeClr val="bg1"/>
                </a:solidFill>
              </a:defRPr>
            </a:lvl3pPr>
            <a:lvl4pPr marL="520952" indent="0">
              <a:buFont typeface="Arial" panose="020B0604020202020204" pitchFamily="34" charset="0"/>
              <a:buNone/>
              <a:defRPr>
                <a:solidFill>
                  <a:schemeClr val="bg1"/>
                </a:solidFill>
              </a:defRPr>
            </a:lvl4pPr>
            <a:lvl5pPr marL="685462" indent="0">
              <a:buFont typeface="Arial" panose="020B0604020202020204" pitchFamily="34" charse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p:nvPr>
        </p:nvSpPr>
        <p:spPr>
          <a:xfrm>
            <a:off x="269242" y="289514"/>
            <a:ext cx="5461867" cy="899665"/>
          </a:xfrm>
        </p:spPr>
        <p:txBody>
          <a:bodyPr/>
          <a:lstStyle>
            <a:lvl1pPr>
              <a:defRPr sz="4400">
                <a:solidFill>
                  <a:schemeClr val="bg1"/>
                </a:solidFill>
              </a:defRPr>
            </a:lvl1pPr>
          </a:lstStyle>
          <a:p>
            <a:r>
              <a:rPr lang="en-US"/>
              <a:t>Click to edit Master title</a:t>
            </a:r>
          </a:p>
        </p:txBody>
      </p:sp>
      <p:sp>
        <p:nvSpPr>
          <p:cNvPr id="9" name="Picture Placeholder 4"/>
          <p:cNvSpPr>
            <a:spLocks noGrp="1"/>
          </p:cNvSpPr>
          <p:nvPr>
            <p:ph type="pic" sz="quarter" idx="10"/>
          </p:nvPr>
        </p:nvSpPr>
        <p:spPr bwMode="ltGray">
          <a:xfrm>
            <a:off x="6000348" y="1901"/>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841524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50-50 Lef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Title 2"/>
          <p:cNvSpPr>
            <a:spLocks noGrp="1"/>
          </p:cNvSpPr>
          <p:nvPr>
            <p:ph type="title"/>
          </p:nvPr>
        </p:nvSpPr>
        <p:spPr>
          <a:xfrm>
            <a:off x="6269992" y="203789"/>
            <a:ext cx="5461867" cy="899665"/>
          </a:xfrm>
        </p:spPr>
        <p:txBody>
          <a:bodyPr/>
          <a:lstStyle>
            <a:lvl1pPr>
              <a:defRPr sz="4400">
                <a:solidFill>
                  <a:schemeClr val="tx2"/>
                </a:solidFill>
              </a:defRPr>
            </a:lvl1pPr>
          </a:lstStyle>
          <a:p>
            <a:r>
              <a:rPr lang="en-US"/>
              <a:t>Click to edit Master title style</a:t>
            </a:r>
          </a:p>
        </p:txBody>
      </p:sp>
      <p:sp>
        <p:nvSpPr>
          <p:cNvPr id="6" name="Text Placeholder 5"/>
          <p:cNvSpPr>
            <a:spLocks noGrp="1"/>
          </p:cNvSpPr>
          <p:nvPr>
            <p:ph type="body" sz="quarter" idx="11"/>
          </p:nvPr>
        </p:nvSpPr>
        <p:spPr>
          <a:xfrm>
            <a:off x="6270625" y="1103313"/>
            <a:ext cx="5461000" cy="218468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154508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2092881"/>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2" name="Picture 1"/>
          <p:cNvPicPr>
            <a:picLocks noChangeAspect="1"/>
          </p:cNvPicPr>
          <p:nvPr userDrawn="1"/>
        </p:nvPicPr>
        <p:blipFill>
          <a:blip r:embed="rId2"/>
          <a:stretch>
            <a:fillRect/>
          </a:stretch>
        </p:blipFill>
        <p:spPr>
          <a:xfrm>
            <a:off x="9966448" y="6037607"/>
            <a:ext cx="2076991" cy="723900"/>
          </a:xfrm>
          <a:prstGeom prst="rect">
            <a:avLst/>
          </a:prstGeom>
        </p:spPr>
      </p:pic>
    </p:spTree>
    <p:extLst>
      <p:ext uri="{BB962C8B-B14F-4D97-AF65-F5344CB8AC3E}">
        <p14:creationId xmlns:p14="http://schemas.microsoft.com/office/powerpoint/2010/main" val="256034252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cSld name="Blue Section 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 y="2"/>
            <a:ext cx="12191563" cy="6857999"/>
          </a:xfrm>
          <a:prstGeom prst="rect">
            <a:avLst/>
          </a:prstGeom>
        </p:spPr>
      </p:pic>
      <p:sp>
        <p:nvSpPr>
          <p:cNvPr id="2" name="Title 1"/>
          <p:cNvSpPr>
            <a:spLocks noGrp="1"/>
          </p:cNvSpPr>
          <p:nvPr>
            <p:ph type="ctrTitle"/>
          </p:nvPr>
        </p:nvSpPr>
        <p:spPr>
          <a:xfrm>
            <a:off x="27693" y="701317"/>
            <a:ext cx="6498259" cy="2387600"/>
          </a:xfrm>
        </p:spPr>
        <p:txBody>
          <a:bodyPr anchor="b"/>
          <a:lstStyle>
            <a:lvl1pPr marL="0" algn="l" defTabSz="1087896" rtl="0" eaLnBrk="1" latinLnBrk="0" hangingPunct="1">
              <a:lnSpc>
                <a:spcPct val="90000"/>
              </a:lnSpc>
              <a:defRPr lang="en-US" sz="6598" kern="1200" spc="-150" baseline="0">
                <a:solidFill>
                  <a:schemeClr val="bg1"/>
                </a:solidFill>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228661" y="3886200"/>
            <a:ext cx="6324660" cy="2675470"/>
          </a:xfrm>
        </p:spPr>
        <p:txBody>
          <a:bodyPr anchor="b">
            <a:normAutofit/>
          </a:bodyPr>
          <a:lstStyle>
            <a:lvl1pPr marL="0" indent="0" algn="l" defTabSz="1087896" rtl="0" eaLnBrk="1" latinLnBrk="0" hangingPunct="1">
              <a:lnSpc>
                <a:spcPct val="110000"/>
              </a:lnSpc>
              <a:spcBef>
                <a:spcPts val="0"/>
              </a:spcBef>
              <a:buNone/>
              <a:defRPr lang="en-US" sz="2800" kern="1200">
                <a:solidFill>
                  <a:schemeClr val="bg1"/>
                </a:solidFill>
                <a:latin typeface="+mj-lt"/>
                <a:ea typeface="+mn-ea"/>
                <a:cs typeface="+mn-cs"/>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ADCCCF5-B348-4605-88E2-893344D3BFA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5714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1">
          <p15:clr>
            <a:srgbClr val="FBAE40"/>
          </p15:clr>
        </p15:guide>
        <p15:guide id="2" pos="7559">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Only + Nav">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1" y="6475412"/>
            <a:ext cx="12192000" cy="382588"/>
          </a:xfrm>
          <a:solidFill>
            <a:schemeClr val="bg1">
              <a:lumMod val="95000"/>
            </a:schemeClr>
          </a:solidFill>
        </p:spPr>
        <p:txBody>
          <a:bodyPr tIns="109728">
            <a:normAutofit/>
          </a:bodyPr>
          <a:lstStyle>
            <a:lvl1pPr marL="169830" indent="0" algn="l" defTabSz="5912302" rtl="0" eaLnBrk="1" latinLnBrk="0" hangingPunct="1">
              <a:tabLst>
                <a:tab pos="2471264" algn="l"/>
                <a:tab pos="4772696" algn="l"/>
                <a:tab pos="7104285" algn="l"/>
                <a:tab pos="9373975" algn="l"/>
              </a:tabLst>
              <a:defRPr lang="en-US" sz="1000" kern="1200" baseline="0" smtClean="0">
                <a:solidFill>
                  <a:schemeClr val="bg1">
                    <a:lumMod val="50000"/>
                  </a:schemeClr>
                </a:solidFill>
                <a:latin typeface="+mn-lt"/>
                <a:ea typeface="+mn-ea"/>
                <a:cs typeface="+mn-cs"/>
              </a:defRPr>
            </a:lvl1pPr>
          </a:lstStyle>
          <a:p>
            <a:pPr lvl="0"/>
            <a:r>
              <a:rPr lang="en-US"/>
              <a:t>Use tab for next section</a:t>
            </a:r>
          </a:p>
        </p:txBody>
      </p:sp>
      <p:sp>
        <p:nvSpPr>
          <p:cNvPr id="3" name="Slide Number Placeholder 2"/>
          <p:cNvSpPr>
            <a:spLocks noGrp="1"/>
          </p:cNvSpPr>
          <p:nvPr>
            <p:ph type="sldNum" sz="quarter" idx="10"/>
          </p:nvPr>
        </p:nvSpPr>
        <p:spPr/>
        <p:txBody>
          <a:bodyPr/>
          <a:lstStyle/>
          <a:p>
            <a:fld id="{FAADACFB-7C71-4E89-89D2-7BBA40B7BFA9}"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824171"/>
      </p:ext>
    </p:extLst>
  </p:cSld>
  <p:clrMapOvr>
    <a:masterClrMapping/>
  </p:clrMapOvr>
  <p:transition>
    <p:fade/>
  </p:transition>
  <p:extLst>
    <p:ext uri="{DCECCB84-F9BA-43D5-87BE-67443E8EF086}">
      <p15:sldGuideLst xmlns:p15="http://schemas.microsoft.com/office/powerpoint/2012/main">
        <p15:guide id="1" pos="229">
          <p15:clr>
            <a:srgbClr val="FBAE40"/>
          </p15:clr>
        </p15:guide>
        <p15:guide id="2" pos="7559">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3_Title Slide Photo_Option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6115"/>
            <a:ext cx="12194312" cy="6874119"/>
          </a:xfrm>
          <a:prstGeom prst="rect">
            <a:avLst/>
          </a:prstGeom>
          <a:solidFill>
            <a:srgbClr val="EBE7E3"/>
          </a:solidFill>
          <a:ln>
            <a:noFill/>
          </a:ln>
        </p:spPr>
      </p:pic>
      <p:sp>
        <p:nvSpPr>
          <p:cNvPr id="13" name="Rectangle 12"/>
          <p:cNvSpPr/>
          <p:nvPr userDrawn="1"/>
        </p:nvSpPr>
        <p:spPr>
          <a:xfrm>
            <a:off x="1" y="-16116"/>
            <a:ext cx="12192000" cy="6874116"/>
          </a:xfrm>
          <a:prstGeom prst="rect">
            <a:avLst/>
          </a:prstGeom>
          <a:gradFill flip="none" rotWithShape="1">
            <a:gsLst>
              <a:gs pos="13000">
                <a:schemeClr val="bg1">
                  <a:alpha val="90000"/>
                </a:schemeClr>
              </a:gs>
              <a:gs pos="2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1"/>
          <p:cNvSpPr>
            <a:spLocks noGrp="1"/>
          </p:cNvSpPr>
          <p:nvPr>
            <p:ph type="title" hasCustomPrompt="1"/>
          </p:nvPr>
        </p:nvSpPr>
        <p:spPr bwMode="auto">
          <a:xfrm>
            <a:off x="269302" y="261986"/>
            <a:ext cx="11449500" cy="1001914"/>
          </a:xfrm>
          <a:noFill/>
        </p:spPr>
        <p:txBody>
          <a:bodyPr lIns="146304" tIns="91440" rIns="146304" bIns="91440" anchor="t" anchorCtr="0">
            <a:noAutofit/>
          </a:bodyPr>
          <a:lstStyle>
            <a:lvl1pPr algn="l">
              <a:defRPr sz="4800" b="0" i="0" spc="-98" baseline="0">
                <a:solidFill>
                  <a:srgbClr val="505050"/>
                </a:solidFill>
                <a:latin typeface="Segoe UI Light" panose="020B0502040204020203" pitchFamily="34" charset="0"/>
                <a:cs typeface="Segoe UI Light"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67684" y="1897922"/>
            <a:ext cx="2866044" cy="1179541"/>
          </a:xfrm>
          <a:solidFill>
            <a:srgbClr val="0A4EB3">
              <a:alpha val="50000"/>
            </a:srgbClr>
          </a:solidFill>
        </p:spPr>
        <p:txBody>
          <a:bodyPr vert="horz" wrap="square" lIns="91440" tIns="91440" rIns="91440" bIns="91440" rtlCol="0" anchor="ctr">
            <a:noAutofit/>
          </a:bodyPr>
          <a:lstStyle>
            <a:lvl1pPr marR="0" algn="ctr" defTabSz="1087896" fontAlgn="auto">
              <a:lnSpc>
                <a:spcPct val="100000"/>
              </a:lnSpc>
              <a:spcBef>
                <a:spcPts val="0"/>
              </a:spcBef>
              <a:spcAft>
                <a:spcPts val="0"/>
              </a:spcAft>
              <a:buClr>
                <a:srgbClr val="0072C6"/>
              </a:buClr>
              <a:buSzPct val="100000"/>
              <a:buFont typeface="Wingdings" pitchFamily="2" charset="2"/>
              <a:tabLst/>
              <a:defRPr kumimoji="0" lang="en-US" sz="3200"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29" name="Text Placeholder 2"/>
          <p:cNvSpPr>
            <a:spLocks noGrp="1"/>
          </p:cNvSpPr>
          <p:nvPr>
            <p:ph type="body" sz="quarter" idx="15" hasCustomPrompt="1"/>
          </p:nvPr>
        </p:nvSpPr>
        <p:spPr bwMode="auto">
          <a:xfrm>
            <a:off x="267684" y="3169349"/>
            <a:ext cx="2866044" cy="3269553"/>
          </a:xfrm>
          <a:solidFill>
            <a:schemeClr val="bg1">
              <a:lumMod val="85000"/>
              <a:alpha val="90000"/>
            </a:schemeClr>
          </a:solidFill>
        </p:spPr>
        <p:txBody>
          <a:bodyPr vert="horz" wrap="square" lIns="182880" tIns="274320" rIns="182880" bIns="109728" rtlCol="0">
            <a:noAutofit/>
          </a:bodyPr>
          <a:lstStyle>
            <a:lvl1pPr marL="0" marR="0" indent="0" defTabSz="1087896" fontAlgn="auto">
              <a:lnSpc>
                <a:spcPct val="100000"/>
              </a:lnSpc>
              <a:spcBef>
                <a:spcPts val="0"/>
              </a:spcBef>
              <a:spcAft>
                <a:spcPts val="0"/>
              </a:spcAft>
              <a:buClr>
                <a:srgbClr val="0072C6"/>
              </a:buClr>
              <a:buSzPct val="100000"/>
              <a:buFont typeface="Wingdings" pitchFamily="2" charset="2"/>
              <a:buNone/>
              <a:tabLst/>
              <a:defRPr kumimoji="0" lang="en-US" sz="200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0" name="Text Placeholder 2"/>
          <p:cNvSpPr>
            <a:spLocks noGrp="1"/>
          </p:cNvSpPr>
          <p:nvPr>
            <p:ph type="body" sz="quarter" idx="16" hasCustomPrompt="1"/>
          </p:nvPr>
        </p:nvSpPr>
        <p:spPr bwMode="auto">
          <a:xfrm>
            <a:off x="3196666" y="1897922"/>
            <a:ext cx="2866044" cy="1179541"/>
          </a:xfrm>
          <a:solidFill>
            <a:srgbClr val="0A71BD">
              <a:alpha val="50000"/>
            </a:srgbClr>
          </a:solidFill>
        </p:spPr>
        <p:txBody>
          <a:bodyPr vert="horz" wrap="square" lIns="91440" tIns="91440" rIns="91440" bIns="91440" rtlCol="0" anchor="ctr">
            <a:noAutofit/>
          </a:bodyPr>
          <a:lstStyle>
            <a:lvl1pPr marR="0" algn="ctr" defTabSz="1087896" fontAlgn="auto">
              <a:lnSpc>
                <a:spcPct val="100000"/>
              </a:lnSpc>
              <a:spcBef>
                <a:spcPts val="0"/>
              </a:spcBef>
              <a:spcAft>
                <a:spcPts val="0"/>
              </a:spcAft>
              <a:buClr>
                <a:srgbClr val="0072C6"/>
              </a:buClr>
              <a:buSzPct val="100000"/>
              <a:buFont typeface="Wingdings" pitchFamily="2" charset="2"/>
              <a:tabLst/>
              <a:defRPr kumimoji="0" lang="en-US" sz="3200"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1" name="Text Placeholder 2"/>
          <p:cNvSpPr>
            <a:spLocks noGrp="1"/>
          </p:cNvSpPr>
          <p:nvPr>
            <p:ph type="body" sz="quarter" idx="17" hasCustomPrompt="1"/>
          </p:nvPr>
        </p:nvSpPr>
        <p:spPr bwMode="auto">
          <a:xfrm>
            <a:off x="3204288" y="3169349"/>
            <a:ext cx="2866044" cy="3269553"/>
          </a:xfrm>
          <a:solidFill>
            <a:schemeClr val="bg1">
              <a:lumMod val="85000"/>
              <a:alpha val="90000"/>
            </a:schemeClr>
          </a:solidFill>
        </p:spPr>
        <p:txBody>
          <a:bodyPr vert="horz" wrap="square" lIns="182880" tIns="274320" rIns="182880" bIns="109728" rtlCol="0">
            <a:noAutofit/>
          </a:bodyPr>
          <a:lstStyle>
            <a:lvl1pPr marL="0" marR="0" indent="0" defTabSz="1087896" fontAlgn="auto">
              <a:lnSpc>
                <a:spcPct val="100000"/>
              </a:lnSpc>
              <a:spcBef>
                <a:spcPts val="0"/>
              </a:spcBef>
              <a:spcAft>
                <a:spcPts val="0"/>
              </a:spcAft>
              <a:buClr>
                <a:srgbClr val="0072C6"/>
              </a:buClr>
              <a:buSzPct val="100000"/>
              <a:buFont typeface="Wingdings" pitchFamily="2" charset="2"/>
              <a:buNone/>
              <a:tabLst/>
              <a:defRPr kumimoji="0" lang="en-US" sz="200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2" name="Text Placeholder 2"/>
          <p:cNvSpPr>
            <a:spLocks noGrp="1"/>
          </p:cNvSpPr>
          <p:nvPr>
            <p:ph type="body" sz="quarter" idx="18" hasCustomPrompt="1"/>
          </p:nvPr>
        </p:nvSpPr>
        <p:spPr bwMode="auto">
          <a:xfrm>
            <a:off x="6125647" y="1897922"/>
            <a:ext cx="2866044" cy="1179541"/>
          </a:xfrm>
          <a:solidFill>
            <a:srgbClr val="0A89AD">
              <a:alpha val="50000"/>
            </a:srgbClr>
          </a:solidFill>
        </p:spPr>
        <p:txBody>
          <a:bodyPr vert="horz" wrap="square" lIns="91440" tIns="91440" rIns="91440" bIns="91440" rtlCol="0" anchor="ctr">
            <a:noAutofit/>
          </a:bodyPr>
          <a:lstStyle>
            <a:lvl1pPr marR="0" algn="ctr" defTabSz="1087896" fontAlgn="auto">
              <a:lnSpc>
                <a:spcPct val="100000"/>
              </a:lnSpc>
              <a:spcBef>
                <a:spcPts val="0"/>
              </a:spcBef>
              <a:spcAft>
                <a:spcPts val="0"/>
              </a:spcAft>
              <a:buClr>
                <a:srgbClr val="0072C6"/>
              </a:buClr>
              <a:buSzPct val="100000"/>
              <a:buFont typeface="Wingdings" pitchFamily="2" charset="2"/>
              <a:tabLst/>
              <a:defRPr kumimoji="0" lang="en-US" sz="3200"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3" name="Text Placeholder 2"/>
          <p:cNvSpPr>
            <a:spLocks noGrp="1"/>
          </p:cNvSpPr>
          <p:nvPr>
            <p:ph type="body" sz="quarter" idx="19" hasCustomPrompt="1"/>
          </p:nvPr>
        </p:nvSpPr>
        <p:spPr bwMode="auto">
          <a:xfrm>
            <a:off x="6140891" y="3169349"/>
            <a:ext cx="2866044" cy="3269553"/>
          </a:xfrm>
          <a:solidFill>
            <a:schemeClr val="bg1">
              <a:lumMod val="85000"/>
              <a:alpha val="90000"/>
            </a:schemeClr>
          </a:solidFill>
        </p:spPr>
        <p:txBody>
          <a:bodyPr vert="horz" wrap="square" lIns="182880" tIns="274320" rIns="182880" bIns="109728" rtlCol="0">
            <a:noAutofit/>
          </a:bodyPr>
          <a:lstStyle>
            <a:lvl1pPr marL="0" marR="0" indent="0" defTabSz="1087896" fontAlgn="auto">
              <a:lnSpc>
                <a:spcPct val="100000"/>
              </a:lnSpc>
              <a:spcBef>
                <a:spcPts val="0"/>
              </a:spcBef>
              <a:spcAft>
                <a:spcPts val="0"/>
              </a:spcAft>
              <a:buClr>
                <a:srgbClr val="0072C6"/>
              </a:buClr>
              <a:buSzPct val="100000"/>
              <a:buFont typeface="Wingdings" pitchFamily="2" charset="2"/>
              <a:buNone/>
              <a:tabLst/>
              <a:defRPr kumimoji="0" lang="en-US" sz="200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4" name="Text Placeholder 2"/>
          <p:cNvSpPr>
            <a:spLocks noGrp="1"/>
          </p:cNvSpPr>
          <p:nvPr>
            <p:ph type="body" sz="quarter" idx="20" hasCustomPrompt="1"/>
          </p:nvPr>
        </p:nvSpPr>
        <p:spPr bwMode="auto">
          <a:xfrm>
            <a:off x="9054628" y="1897922"/>
            <a:ext cx="2866044" cy="1179541"/>
          </a:xfrm>
          <a:solidFill>
            <a:srgbClr val="0A2752">
              <a:alpha val="50000"/>
            </a:srgbClr>
          </a:solidFill>
        </p:spPr>
        <p:txBody>
          <a:bodyPr vert="horz" wrap="square" lIns="91440" tIns="91440" rIns="91440" bIns="91440" rtlCol="0" anchor="ctr">
            <a:noAutofit/>
          </a:bodyPr>
          <a:lstStyle>
            <a:lvl1pPr marR="0" algn="ctr" defTabSz="1087896" fontAlgn="auto">
              <a:lnSpc>
                <a:spcPct val="100000"/>
              </a:lnSpc>
              <a:spcBef>
                <a:spcPts val="0"/>
              </a:spcBef>
              <a:spcAft>
                <a:spcPts val="0"/>
              </a:spcAft>
              <a:buClr>
                <a:srgbClr val="0072C6"/>
              </a:buClr>
              <a:buSzPct val="100000"/>
              <a:buFont typeface="Wingdings" pitchFamily="2" charset="2"/>
              <a:tabLst/>
              <a:defRPr kumimoji="0" lang="en-US" sz="3200"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5" name="Text Placeholder 2"/>
          <p:cNvSpPr>
            <a:spLocks noGrp="1"/>
          </p:cNvSpPr>
          <p:nvPr>
            <p:ph type="body" sz="quarter" idx="21" hasCustomPrompt="1"/>
          </p:nvPr>
        </p:nvSpPr>
        <p:spPr bwMode="auto">
          <a:xfrm>
            <a:off x="9077495" y="3169349"/>
            <a:ext cx="2866044" cy="3269553"/>
          </a:xfrm>
          <a:solidFill>
            <a:schemeClr val="bg1">
              <a:lumMod val="85000"/>
              <a:alpha val="90000"/>
            </a:schemeClr>
          </a:solidFill>
        </p:spPr>
        <p:txBody>
          <a:bodyPr vert="horz" wrap="square" lIns="182880" tIns="274320" rIns="182880" bIns="109728" rtlCol="0">
            <a:noAutofit/>
          </a:bodyPr>
          <a:lstStyle>
            <a:lvl1pPr marL="0" marR="0" indent="0" defTabSz="1087896" fontAlgn="auto">
              <a:lnSpc>
                <a:spcPct val="100000"/>
              </a:lnSpc>
              <a:spcBef>
                <a:spcPts val="0"/>
              </a:spcBef>
              <a:spcAft>
                <a:spcPts val="0"/>
              </a:spcAft>
              <a:buClr>
                <a:srgbClr val="0072C6"/>
              </a:buClr>
              <a:buSzPct val="100000"/>
              <a:buFont typeface="Wingdings" pitchFamily="2" charset="2"/>
              <a:buNone/>
              <a:tabLst/>
              <a:defRPr kumimoji="0" lang="en-US" sz="200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Tree>
    <p:extLst>
      <p:ext uri="{BB962C8B-B14F-4D97-AF65-F5344CB8AC3E}">
        <p14:creationId xmlns:p14="http://schemas.microsoft.com/office/powerpoint/2010/main" val="361077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 Nav Tan">
    <p:spTree>
      <p:nvGrpSpPr>
        <p:cNvPr id="1" name=""/>
        <p:cNvGrpSpPr/>
        <p:nvPr/>
      </p:nvGrpSpPr>
      <p:grpSpPr>
        <a:xfrm>
          <a:off x="0" y="0"/>
          <a:ext cx="0" cy="0"/>
          <a:chOff x="0" y="0"/>
          <a:chExt cx="0" cy="0"/>
        </a:xfrm>
      </p:grpSpPr>
      <p:pic>
        <p:nvPicPr>
          <p:cNvPr id="4" name="Picture 3" descr="BlankChipboard.jpg"/>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1" y="0"/>
            <a:ext cx="12192000" cy="6856214"/>
          </a:xfrm>
          <a:prstGeom prst="rect">
            <a:avLst/>
          </a:prstGeom>
        </p:spPr>
      </p:pic>
      <p:sp>
        <p:nvSpPr>
          <p:cNvPr id="8" name="Title 7"/>
          <p:cNvSpPr>
            <a:spLocks noGrp="1"/>
          </p:cNvSpPr>
          <p:nvPr>
            <p:ph type="title"/>
          </p:nvPr>
        </p:nvSpPr>
        <p:spPr/>
        <p:txBody>
          <a:bodyPr/>
          <a:lstStyle/>
          <a:p>
            <a:r>
              <a:rPr lang="en-US"/>
              <a:t>Click to edit Master title style</a:t>
            </a:r>
          </a:p>
        </p:txBody>
      </p:sp>
      <p:sp>
        <p:nvSpPr>
          <p:cNvPr id="5" name="Text Placeholder 6"/>
          <p:cNvSpPr>
            <a:spLocks noGrp="1"/>
          </p:cNvSpPr>
          <p:nvPr>
            <p:ph type="body" sz="quarter" idx="11" hasCustomPrompt="1"/>
          </p:nvPr>
        </p:nvSpPr>
        <p:spPr>
          <a:xfrm>
            <a:off x="1" y="6475412"/>
            <a:ext cx="12192000" cy="382588"/>
          </a:xfrm>
          <a:solidFill>
            <a:schemeClr val="bg1">
              <a:lumMod val="95000"/>
            </a:schemeClr>
          </a:solidFill>
        </p:spPr>
        <p:txBody>
          <a:bodyPr tIns="109728">
            <a:normAutofit/>
          </a:bodyPr>
          <a:lstStyle>
            <a:lvl1pPr marL="169830" indent="0" algn="l" defTabSz="5912302" rtl="0" eaLnBrk="1" latinLnBrk="0" hangingPunct="1">
              <a:tabLst>
                <a:tab pos="2471264" algn="l"/>
                <a:tab pos="4772696" algn="l"/>
                <a:tab pos="7104285" algn="l"/>
                <a:tab pos="9373975" algn="l"/>
              </a:tabLst>
              <a:defRPr lang="en-US" sz="1000" kern="1200" baseline="0" smtClean="0">
                <a:solidFill>
                  <a:schemeClr val="bg1">
                    <a:lumMod val="50000"/>
                  </a:schemeClr>
                </a:solidFill>
                <a:latin typeface="+mn-lt"/>
                <a:ea typeface="+mn-ea"/>
                <a:cs typeface="+mn-cs"/>
              </a:defRPr>
            </a:lvl1pPr>
          </a:lstStyle>
          <a:p>
            <a:pPr lvl="0"/>
            <a:r>
              <a:rPr lang="en-US"/>
              <a:t>Use tab for next section</a:t>
            </a:r>
          </a:p>
        </p:txBody>
      </p:sp>
      <p:sp>
        <p:nvSpPr>
          <p:cNvPr id="3" name="Slide Number Placeholder 2"/>
          <p:cNvSpPr>
            <a:spLocks noGrp="1"/>
          </p:cNvSpPr>
          <p:nvPr>
            <p:ph type="sldNum" sz="quarter" idx="10"/>
          </p:nvPr>
        </p:nvSpPr>
        <p:spPr/>
        <p:txBody>
          <a:bodyPr/>
          <a:lstStyle/>
          <a:p>
            <a:fld id="{FAADACFB-7C71-4E89-89D2-7BBA40B7BFA9}" type="slidenum">
              <a:rPr lang="en-US" smtClean="0"/>
              <a:pPr/>
              <a:t>‹#›</a:t>
            </a:fld>
            <a:endParaRPr lang="en-US"/>
          </a:p>
        </p:txBody>
      </p:sp>
    </p:spTree>
    <p:extLst>
      <p:ext uri="{BB962C8B-B14F-4D97-AF65-F5344CB8AC3E}">
        <p14:creationId xmlns:p14="http://schemas.microsoft.com/office/powerpoint/2010/main" val="273653895"/>
      </p:ext>
    </p:extLst>
  </p:cSld>
  <p:clrMapOvr>
    <a:masterClrMapping/>
  </p:clrMapOvr>
  <p:transition>
    <p:fade/>
  </p:transition>
  <p:extLst>
    <p:ext uri="{DCECCB84-F9BA-43D5-87BE-67443E8EF086}">
      <p15:sldGuideLst xmlns:p15="http://schemas.microsoft.com/office/powerpoint/2012/main">
        <p15:guide id="1" pos="229">
          <p15:clr>
            <a:srgbClr val="FBAE40"/>
          </p15:clr>
        </p15:guide>
        <p15:guide id="2" pos="7559">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142851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Image slide no text">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1" y="1"/>
            <a:ext cx="12191999" cy="724121"/>
          </a:xfrm>
        </p:spPr>
        <p:txBody>
          <a:bodyPr/>
          <a:lstStyle/>
          <a:p>
            <a:endParaRPr lang="en-US"/>
          </a:p>
        </p:txBody>
      </p:sp>
    </p:spTree>
    <p:extLst>
      <p:ext uri="{BB962C8B-B14F-4D97-AF65-F5344CB8AC3E}">
        <p14:creationId xmlns:p14="http://schemas.microsoft.com/office/powerpoint/2010/main" val="389737276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1D72-2610-450A-9F11-DDFB22CFEB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8F0EC2-6E2B-4781-B407-553D65DA74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82A7-436D-471A-8889-8BAF3CBE2063}"/>
              </a:ext>
            </a:extLst>
          </p:cNvPr>
          <p:cNvSpPr>
            <a:spLocks noGrp="1"/>
          </p:cNvSpPr>
          <p:nvPr>
            <p:ph type="dt" sz="half" idx="10"/>
          </p:nvPr>
        </p:nvSpPr>
        <p:spPr/>
        <p:txBody>
          <a:bodyPr/>
          <a:lstStyle/>
          <a:p>
            <a:fld id="{6792F718-B29A-4B91-8A81-F1C6605D3C5F}" type="datetimeFigureOut">
              <a:rPr lang="en-US" smtClean="0"/>
              <a:t>3/20/2019</a:t>
            </a:fld>
            <a:endParaRPr lang="en-US"/>
          </a:p>
        </p:txBody>
      </p:sp>
      <p:sp>
        <p:nvSpPr>
          <p:cNvPr id="5" name="Footer Placeholder 4">
            <a:extLst>
              <a:ext uri="{FF2B5EF4-FFF2-40B4-BE49-F238E27FC236}">
                <a16:creationId xmlns:a16="http://schemas.microsoft.com/office/drawing/2014/main" id="{BBE5FCA0-4E0F-4208-9B18-06294ED0A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DB063-2EBA-4CE9-9E33-C1802D3FCE2D}"/>
              </a:ext>
            </a:extLst>
          </p:cNvPr>
          <p:cNvSpPr>
            <a:spLocks noGrp="1"/>
          </p:cNvSpPr>
          <p:nvPr>
            <p:ph type="sldNum" sz="quarter" idx="12"/>
          </p:nvPr>
        </p:nvSpPr>
        <p:spPr/>
        <p:txBody>
          <a:bodyPr/>
          <a:lstStyle/>
          <a:p>
            <a:fld id="{65BE7A14-8FD4-4E4E-A396-D97A588080F7}" type="slidenum">
              <a:rPr lang="en-US" smtClean="0"/>
              <a:t>‹#›</a:t>
            </a:fld>
            <a:endParaRPr lang="en-US"/>
          </a:p>
        </p:txBody>
      </p:sp>
    </p:spTree>
    <p:extLst>
      <p:ext uri="{BB962C8B-B14F-4D97-AF65-F5344CB8AC3E}">
        <p14:creationId xmlns:p14="http://schemas.microsoft.com/office/powerpoint/2010/main" val="2952372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E6E3-707F-4FEC-AE94-AA7213F6DE33}"/>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6FEA0B3F-7663-4308-844A-C4D23FC9714F}"/>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056BE-19D3-498B-B1B1-D64DBBF8DAA9}"/>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7F667FFC-3080-4721-9826-AF989036B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DE02C-5F23-416C-9396-D191EA25896D}"/>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88195277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8D17-F33B-48D8-BFEE-0D00E48EC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5881A-0E53-4B01-82E1-743B5A2BA5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C9B58-9C3B-4A2E-9D14-F26158E64385}"/>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630939C2-D616-4A42-BCEC-D23CAC17B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21640-E2E1-4D84-B5C5-574647C256B9}"/>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11199219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F937-7143-47C1-B850-F172AD7E1257}"/>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2BE9A104-B514-4F30-802A-FF8C92949598}"/>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C2A084-B5C4-4AB0-B69A-102AB5ED4B5C}"/>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033D5A8-B4F7-43AE-98D3-C2F1B9A38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40315E-C9E6-4553-86A7-9E111F4C9FF3}"/>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48731414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6860-B71B-486E-9DB3-BFDF592C4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9D098D-A70C-402F-9267-D02F9F0152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A61D78-5081-4136-9EB4-CA079EB2012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9702B3-D42A-4B07-94D6-AADB3CBF7E0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B28EBDDB-4755-4F00-B845-463E797FD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E791A-CF14-4024-9B50-EAC687E34A7B}"/>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8305114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83BC-C5AB-4506-B527-79ED405712AD}"/>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1CD85A-36AB-4450-AEF7-1496919BFA0B}"/>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2FAA4C-0995-45FC-85C2-3565A919E6EA}"/>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CF4D6C-2155-40C9-9668-1E4FE22394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3AC194-2BEA-4568-86FB-EFBCCE4428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C5660C-9212-411C-82F0-94C73E25780E}"/>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8" name="Footer Placeholder 7">
            <a:extLst>
              <a:ext uri="{FF2B5EF4-FFF2-40B4-BE49-F238E27FC236}">
                <a16:creationId xmlns:a16="http://schemas.microsoft.com/office/drawing/2014/main" id="{8545378D-2CBA-4BB1-974F-3EE990B80B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C36D75-A32C-4A9D-B487-FAEF26751F77}"/>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29353481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850A-F2AC-49F4-91C0-05F0CD7F09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3AEA2B-8FAD-46CB-B7C9-23E14E6EDE5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4" name="Footer Placeholder 3">
            <a:extLst>
              <a:ext uri="{FF2B5EF4-FFF2-40B4-BE49-F238E27FC236}">
                <a16:creationId xmlns:a16="http://schemas.microsoft.com/office/drawing/2014/main" id="{449F35A7-504D-4523-95CA-EC0FBB6497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D4C124-BA33-470C-A722-273B2D016465}"/>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397082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2 women talking on steps" title="Microsoft brand photo">
            <a:extLst>
              <a:ext uri="{FF2B5EF4-FFF2-40B4-BE49-F238E27FC236}">
                <a16:creationId xmlns:a16="http://schemas.microsoft.com/office/drawing/2014/main" id="{C4EAB8BA-7A4F-408E-9090-4E99B9431DAD}"/>
              </a:ext>
            </a:extLst>
          </p:cNvPr>
          <p:cNvPicPr>
            <a:picLocks noChangeAspect="1"/>
          </p:cNvPicPr>
          <p:nvPr userDrawn="1"/>
        </p:nvPicPr>
        <p:blipFill rotWithShape="1">
          <a:blip r:embed="rId3"/>
          <a:srcRect l="29498" r="5065" b="40537"/>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280D03-5FA5-4BCB-B300-7B570303FE6A}"/>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3" name="Footer Placeholder 2">
            <a:extLst>
              <a:ext uri="{FF2B5EF4-FFF2-40B4-BE49-F238E27FC236}">
                <a16:creationId xmlns:a16="http://schemas.microsoft.com/office/drawing/2014/main" id="{6D475F6A-E93C-4C98-B275-6091EBD42F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3AE3EB-0633-45D4-B6E3-9BDCA8D128BE}"/>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14294009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C23B-B6E6-4394-9D84-D5ECA578B1BC}"/>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3E90C6-DEE4-491C-A94E-CA1AA3EE23FE}"/>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9C141-FA13-4AC2-82D9-F2A5675D5CCE}"/>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3811F2-DDD8-47A2-A2ED-D2D7CE3D6BB6}"/>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57ECED52-5869-48A6-B3E0-25652976A2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CDE79-A319-4FB4-82F3-FE9341257D50}"/>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10459637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B351-131C-4509-A1AF-C065B3DEF68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89EEC1-516E-46E2-9F0B-E0900B559D42}"/>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58E29E7B-942C-40D3-9911-BED901B06160}"/>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45B2CA-0AAE-40BE-BF60-7AF967C6DAE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B555D735-E74E-42C2-9A49-B7690C61C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3C13E5-5207-4594-A799-CDCF5E22805E}"/>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35990505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E51F-5DB1-4FD2-B8C8-EFEBBC426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0F7D12-FC5D-4246-B6AA-29A554611B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CBABB-84AC-4B26-BA10-20972ECBF059}"/>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3B3707A4-6371-44B7-826D-3C0B47435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DF242-D83C-496F-ACB6-8CCD82A06D71}"/>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80216165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47C918-442E-47B1-97DE-36232168DAFC}"/>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4F7A05-E7A8-45F5-B906-E03C551EC00D}"/>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3CF0D-098A-4CE9-A148-F062E27B3EED}"/>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4D97BD2-2D66-4ADC-A531-0252B1AA8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97188-7B04-4899-BF89-0DA92E2C8C9C}"/>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54179159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Walk-in slide">
    <p:bg>
      <p:bgPr>
        <a:solidFill>
          <a:srgbClr val="545454"/>
        </a:solidFill>
        <a:effectLst/>
      </p:bgPr>
    </p:bg>
    <p:spTree>
      <p:nvGrpSpPr>
        <p:cNvPr id="1" name=""/>
        <p:cNvGrpSpPr/>
        <p:nvPr/>
      </p:nvGrpSpPr>
      <p:grpSpPr>
        <a:xfrm>
          <a:off x="0" y="0"/>
          <a:ext cx="0" cy="0"/>
          <a:chOff x="0" y="0"/>
          <a:chExt cx="0" cy="0"/>
        </a:xfrm>
      </p:grpSpPr>
      <p:pic>
        <p:nvPicPr>
          <p:cNvPr id="3" name="Picture 2" descr="White cloud with technology icons encircling it" title="Tech Summit Series Logo">
            <a:extLst>
              <a:ext uri="{FF2B5EF4-FFF2-40B4-BE49-F238E27FC236}">
                <a16:creationId xmlns:a16="http://schemas.microsoft.com/office/drawing/2014/main" id="{C0DCA54D-A1CE-EB44-82A6-AF70B9ABBA7B}"/>
              </a:ext>
            </a:extLst>
          </p:cNvPr>
          <p:cNvPicPr>
            <a:picLocks noChangeAspect="1"/>
          </p:cNvPicPr>
          <p:nvPr userDrawn="1"/>
        </p:nvPicPr>
        <p:blipFill>
          <a:blip r:embed="rId2"/>
          <a:stretch>
            <a:fillRect/>
          </a:stretch>
        </p:blipFill>
        <p:spPr>
          <a:xfrm>
            <a:off x="0" y="11575"/>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7" y="585789"/>
            <a:ext cx="1366245" cy="292608"/>
          </a:xfrm>
          <a:prstGeom prst="rect">
            <a:avLst/>
          </a:prstGeom>
        </p:spPr>
      </p:pic>
      <p:sp>
        <p:nvSpPr>
          <p:cNvPr id="7" name="Title 1">
            <a:extLst>
              <a:ext uri="{FF2B5EF4-FFF2-40B4-BE49-F238E27FC236}">
                <a16:creationId xmlns:a16="http://schemas.microsoft.com/office/drawing/2014/main" id="{DDFE1B32-EA27-754B-A32F-5BEDD390BB99}"/>
              </a:ext>
            </a:extLst>
          </p:cNvPr>
          <p:cNvSpPr>
            <a:spLocks noGrp="1"/>
          </p:cNvSpPr>
          <p:nvPr>
            <p:ph type="title" hasCustomPrompt="1"/>
          </p:nvPr>
        </p:nvSpPr>
        <p:spPr>
          <a:xfrm>
            <a:off x="588263" y="2833560"/>
            <a:ext cx="4167887" cy="699978"/>
          </a:xfrm>
        </p:spPr>
        <p:txBody>
          <a:bodyPr anchor="b" anchorCtr="0">
            <a:spAutoFit/>
          </a:bodyPr>
          <a:lstStyle>
            <a:lvl1pPr>
              <a:defRPr>
                <a:solidFill>
                  <a:schemeClr val="tx1"/>
                </a:solidFill>
              </a:defRPr>
            </a:lvl1pPr>
          </a:lstStyle>
          <a:p>
            <a:r>
              <a:rPr lang="en-US" dirty="0"/>
              <a:t>Presentation title </a:t>
            </a:r>
          </a:p>
        </p:txBody>
      </p:sp>
      <p:sp>
        <p:nvSpPr>
          <p:cNvPr id="8" name="Text Placeholder 4">
            <a:extLst>
              <a:ext uri="{FF2B5EF4-FFF2-40B4-BE49-F238E27FC236}">
                <a16:creationId xmlns:a16="http://schemas.microsoft.com/office/drawing/2014/main" id="{11DF4413-4376-2446-9B88-42D2D0032F03}"/>
              </a:ext>
            </a:extLst>
          </p:cNvPr>
          <p:cNvSpPr>
            <a:spLocks noGrp="1"/>
          </p:cNvSpPr>
          <p:nvPr>
            <p:ph type="body" sz="quarter" idx="12" hasCustomPrompt="1"/>
          </p:nvPr>
        </p:nvSpPr>
        <p:spPr>
          <a:xfrm>
            <a:off x="582042" y="3962401"/>
            <a:ext cx="4164583"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4152896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SECTION AL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94021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D52A5-F057-430A-8DBD-A618787250C3}"/>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131A2E8-B5BA-4354-90E1-17B4921B2AAF}"/>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994112-EF2D-40B0-BFBB-FCBADD01E334}"/>
              </a:ext>
            </a:extLst>
          </p:cNvPr>
          <p:cNvSpPr>
            <a:spLocks noGrp="1"/>
          </p:cNvSpPr>
          <p:nvPr>
            <p:ph type="dt" sz="half" idx="10"/>
          </p:nvPr>
        </p:nvSpPr>
        <p:spPr/>
        <p:txBody>
          <a:bodyPr/>
          <a:lstStyle/>
          <a:p>
            <a:fld id="{FB8BE25B-81E1-46E4-BE80-E26316592A10}" type="datetimeFigureOut">
              <a:rPr lang="en-US" smtClean="0"/>
              <a:t>3/20/2019</a:t>
            </a:fld>
            <a:endParaRPr lang="en-US"/>
          </a:p>
        </p:txBody>
      </p:sp>
      <p:sp>
        <p:nvSpPr>
          <p:cNvPr id="5" name="Footer Placeholder 4">
            <a:extLst>
              <a:ext uri="{FF2B5EF4-FFF2-40B4-BE49-F238E27FC236}">
                <a16:creationId xmlns:a16="http://schemas.microsoft.com/office/drawing/2014/main" id="{87265773-40E7-48A6-9177-BD33C2F93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38006-4302-4E94-AB2E-9F9DA14E547E}"/>
              </a:ext>
            </a:extLst>
          </p:cNvPr>
          <p:cNvSpPr>
            <a:spLocks noGrp="1"/>
          </p:cNvSpPr>
          <p:nvPr>
            <p:ph type="sldNum" sz="quarter" idx="12"/>
          </p:nvPr>
        </p:nvSpPr>
        <p:spPr/>
        <p:txBody>
          <a:bodyPr/>
          <a:lstStyle/>
          <a:p>
            <a:fld id="{A2224F98-EAC7-42F5-8CAA-DCD07E5141BE}" type="slidenum">
              <a:rPr lang="en-US" smtClean="0"/>
              <a:t>‹#›</a:t>
            </a:fld>
            <a:endParaRPr lang="en-US"/>
          </a:p>
        </p:txBody>
      </p:sp>
    </p:spTree>
    <p:extLst>
      <p:ext uri="{BB962C8B-B14F-4D97-AF65-F5344CB8AC3E}">
        <p14:creationId xmlns:p14="http://schemas.microsoft.com/office/powerpoint/2010/main" val="2230511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63408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2 women talking on steps" title="Microsoft brand photo">
            <a:extLst>
              <a:ext uri="{FF2B5EF4-FFF2-40B4-BE49-F238E27FC236}">
                <a16:creationId xmlns:a16="http://schemas.microsoft.com/office/drawing/2014/main" id="{A7558F5C-BADC-4F87-AB55-3604034588BE}"/>
              </a:ext>
            </a:extLst>
          </p:cNvPr>
          <p:cNvPicPr>
            <a:picLocks noChangeAspect="1"/>
          </p:cNvPicPr>
          <p:nvPr userDrawn="1"/>
        </p:nvPicPr>
        <p:blipFill rotWithShape="1">
          <a:blip r:embed="rId3"/>
          <a:srcRect l="29498" r="5065" b="40537"/>
          <a:stretch/>
        </p:blipFill>
        <p:spPr>
          <a:xfrm>
            <a:off x="5334000" y="0"/>
            <a:ext cx="6858000" cy="6858000"/>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2 women talking on steps" title="Microsoft brand photo">
            <a:extLst>
              <a:ext uri="{FF2B5EF4-FFF2-40B4-BE49-F238E27FC236}">
                <a16:creationId xmlns:a16="http://schemas.microsoft.com/office/drawing/2014/main" id="{AD0057DD-1F1B-40D7-B959-EDF00E8B4FB0}"/>
              </a:ext>
            </a:extLst>
          </p:cNvPr>
          <p:cNvPicPr>
            <a:picLocks noChangeAspect="1"/>
          </p:cNvPicPr>
          <p:nvPr userDrawn="1"/>
        </p:nvPicPr>
        <p:blipFill rotWithShape="1">
          <a:blip r:embed="rId3"/>
          <a:srcRect l="29498" r="5065" b="40537"/>
          <a:stretch/>
        </p:blipFill>
        <p:spPr>
          <a:xfrm>
            <a:off x="5334000" y="0"/>
            <a:ext cx="6858000" cy="6858000"/>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238527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1453446"/>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507765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8212" y="470069"/>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970975352"/>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279728902"/>
      </p:ext>
    </p:extLst>
  </p:cSld>
  <p:clrMapOvr>
    <a:masterClrMapping/>
  </p:clrMapOvr>
  <p:transition spd="slow"/>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90804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298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47683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948754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1002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100436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6"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1" y="3877276"/>
            <a:ext cx="9860674"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778293993"/>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5617098"/>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1479481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8834193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2502752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643533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2" y="1217195"/>
            <a:ext cx="5378548" cy="2872902"/>
          </a:xfrm>
        </p:spPr>
        <p:txBody>
          <a:bodyPr>
            <a:spAutoFit/>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145176525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6579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4022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58981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91036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8"/>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5" tIns="45715" rIns="45715" bIns="45715" anchor="ct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4204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lIns="179259" tIns="143407" rIns="179259" bIns="143407">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040327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87035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44025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1"/>
            <a:ext cx="12192000" cy="485786"/>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384762983"/>
      </p:ext>
    </p:extLst>
  </p:cSld>
  <p:clrMapOvr>
    <a:masterClrMapping/>
  </p:clrMapOvr>
  <p:transition>
    <p:fade/>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901877811"/>
      </p:ext>
    </p:extLst>
  </p:cSld>
  <p:clrMapOvr>
    <a:masterClrMapping/>
  </p:clrMapOvr>
  <p:transition>
    <p:fade/>
  </p:transition>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417099237"/>
      </p:ext>
    </p:extLst>
  </p:cSld>
  <p:clrMapOvr>
    <a:masterClrMapping/>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3338454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353"/>
                    </a14:imgEffect>
                    <a14:imgEffect>
                      <a14:saturation sat="88000"/>
                    </a14:imgEffect>
                    <a14:imgEffect>
                      <a14:brightnessContrast bright="-4000" contrast="27000"/>
                    </a14:imgEffect>
                  </a14:imgLayer>
                </a14:imgProps>
              </a:ext>
              <a:ext uri="{28A0092B-C50C-407E-A947-70E740481C1C}">
                <a14:useLocalDpi xmlns:a14="http://schemas.microsoft.com/office/drawing/2010/main"/>
              </a:ext>
            </a:extLst>
          </a:blip>
          <a:srcRect t="4914" r="168" b="12761"/>
          <a:stretch/>
        </p:blipFill>
        <p:spPr>
          <a:xfrm flipH="1">
            <a:off x="-1" y="0"/>
            <a:ext cx="12472924" cy="6858000"/>
          </a:xfrm>
          <a:prstGeom prst="rect">
            <a:avLst/>
          </a:prstGeom>
        </p:spPr>
      </p:pic>
      <p:sp>
        <p:nvSpPr>
          <p:cNvPr id="13" name="Rectangle 12"/>
          <p:cNvSpPr/>
          <p:nvPr userDrawn="1"/>
        </p:nvSpPr>
        <p:spPr>
          <a:xfrm rot="16200000" flipH="1">
            <a:off x="7586575" y="1962792"/>
            <a:ext cx="3399367" cy="6412319"/>
          </a:xfrm>
          <a:prstGeom prst="rect">
            <a:avLst/>
          </a:prstGeom>
          <a:gradFill flip="none" rotWithShape="1">
            <a:gsLst>
              <a:gs pos="51000">
                <a:schemeClr val="bg2">
                  <a:alpha val="0"/>
                </a:schemeClr>
              </a:gs>
              <a:gs pos="100000">
                <a:schemeClr val="bg2">
                  <a:alpha val="57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r>
              <a:rPr lang="en-US" sz="1730">
                <a:gradFill>
                  <a:gsLst>
                    <a:gs pos="53097">
                      <a:schemeClr val="tx1"/>
                    </a:gs>
                    <a:gs pos="29000">
                      <a:schemeClr val="tx1"/>
                    </a:gs>
                  </a:gsLst>
                  <a:lin ang="5400000" scaled="1"/>
                </a:gradFill>
              </a:rPr>
              <a:t> </a:t>
            </a:r>
          </a:p>
        </p:txBody>
      </p:sp>
      <p:sp>
        <p:nvSpPr>
          <p:cNvPr id="15" name="Text Placeholder 2"/>
          <p:cNvSpPr>
            <a:spLocks noGrp="1"/>
          </p:cNvSpPr>
          <p:nvPr userDrawn="1">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7" name="Text Placeholder 2"/>
          <p:cNvSpPr>
            <a:spLocks noGrp="1"/>
          </p:cNvSpPr>
          <p:nvPr userDrawn="1">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0" name="Straight Connector 19"/>
          <p:cNvCxnSpPr/>
          <p:nvPr userDrawn="1"/>
        </p:nvCxnSpPr>
        <p:spPr>
          <a:xfrm>
            <a:off x="694251"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8" name="Text Placeholder 2"/>
          <p:cNvSpPr>
            <a:spLocks noGrp="1"/>
          </p:cNvSpPr>
          <p:nvPr userDrawn="1">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accent4"/>
                </a:soli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a:effectLst/>
        </p:spPr>
        <p:txBody>
          <a:bodyPr vert="horz" wrap="square" lIns="89642" tIns="44821" rIns="89642" bIns="44821" numCol="1" anchor="t" anchorCtr="0" compatLnSpc="1">
            <a:prstTxWarp prst="textNoShape">
              <a:avLst/>
            </a:prstTxWarp>
          </a:bodyPr>
          <a:lstStyle/>
          <a:p>
            <a:endParaRPr lang="en-US" sz="1730">
              <a:ln>
                <a:gradFill>
                  <a:gsLst>
                    <a:gs pos="0">
                      <a:schemeClr val="accent1">
                        <a:lumMod val="5000"/>
                        <a:lumOff val="95000"/>
                      </a:schemeClr>
                    </a:gs>
                    <a:gs pos="73000">
                      <a:schemeClr val="accent1">
                        <a:lumMod val="45000"/>
                        <a:lumOff val="55000"/>
                      </a:schemeClr>
                    </a:gs>
                    <a:gs pos="100000">
                      <a:schemeClr val="accent1">
                        <a:lumMod val="30000"/>
                        <a:lumOff val="70000"/>
                      </a:schemeClr>
                    </a:gs>
                  </a:gsLst>
                  <a:lin ang="5400000" scaled="1"/>
                </a:gradFill>
              </a:ln>
            </a:endParaRPr>
          </a:p>
        </p:txBody>
      </p:sp>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8664262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5996"/>
                    </a14:imgEffect>
                    <a14:imgEffect>
                      <a14:saturation sat="162000"/>
                    </a14:imgEffect>
                    <a14:imgEffect>
                      <a14:brightnessContrast bright="-18000" contrast="27000"/>
                    </a14:imgEffect>
                  </a14:imgLayer>
                </a14:imgProps>
              </a:ext>
              <a:ext uri="{28A0092B-C50C-407E-A947-70E740481C1C}">
                <a14:useLocalDpi xmlns:a14="http://schemas.microsoft.com/office/drawing/2010/main"/>
              </a:ext>
            </a:extLst>
          </a:blip>
          <a:srcRect l="9434" t="7879" r="7943" b="22583"/>
          <a:stretch/>
        </p:blipFill>
        <p:spPr>
          <a:xfrm>
            <a:off x="-34806" y="-32601"/>
            <a:ext cx="12338693" cy="6924117"/>
          </a:xfrm>
          <a:prstGeom prst="rect">
            <a:avLst/>
          </a:prstGeom>
        </p:spPr>
      </p:pic>
      <p:sp>
        <p:nvSpPr>
          <p:cNvPr id="11" name="Rectangle 10"/>
          <p:cNvSpPr/>
          <p:nvPr userDrawn="1"/>
        </p:nvSpPr>
        <p:spPr>
          <a:xfrm>
            <a:off x="4306738" y="2124438"/>
            <a:ext cx="7982701" cy="4767060"/>
          </a:xfrm>
          <a:prstGeom prst="rect">
            <a:avLst/>
          </a:prstGeom>
          <a:gradFill>
            <a:gsLst>
              <a:gs pos="66000">
                <a:srgbClr val="000000">
                  <a:alpha val="0"/>
                </a:srgbClr>
              </a:gs>
              <a:gs pos="100000">
                <a:srgbClr val="000000">
                  <a:alpha val="50000"/>
                </a:srgbClr>
              </a:gs>
            </a:gsLst>
            <a:lin ang="30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30">
              <a:gradFill>
                <a:gsLst>
                  <a:gs pos="53097">
                    <a:schemeClr val="tx1"/>
                  </a:gs>
                  <a:gs pos="29000">
                    <a:schemeClr val="tx1"/>
                  </a:gs>
                </a:gsLst>
                <a:lin ang="5400000" scaled="1"/>
              </a:gradFill>
            </a:endParaRPr>
          </a:p>
        </p:txBody>
      </p:sp>
      <p:sp>
        <p:nvSpPr>
          <p:cNvPr id="21" name="Rectangle 20"/>
          <p:cNvSpPr/>
          <p:nvPr userDrawn="1"/>
        </p:nvSpPr>
        <p:spPr>
          <a:xfrm>
            <a:off x="-39857" y="-21327"/>
            <a:ext cx="12309540" cy="6924118"/>
          </a:xfrm>
          <a:prstGeom prst="rect">
            <a:avLst/>
          </a:prstGeom>
          <a:gradFill>
            <a:gsLst>
              <a:gs pos="38000">
                <a:schemeClr val="tx1">
                  <a:alpha val="0"/>
                </a:schemeClr>
              </a:gs>
              <a:gs pos="66000">
                <a:schemeClr val="tx1">
                  <a:alpha val="67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14" name="Text Placeholder 2"/>
          <p:cNvSpPr>
            <a:spLocks noGrp="1"/>
          </p:cNvSpPr>
          <p:nvPr>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6" name="Text Placeholder 2"/>
          <p:cNvSpPr>
            <a:spLocks noGrp="1"/>
          </p:cNvSpPr>
          <p:nvPr>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3" name="Straight Connector 22"/>
          <p:cNvCxnSpPr/>
          <p:nvPr userDrawn="1"/>
        </p:nvCxnSpPr>
        <p:spPr>
          <a:xfrm>
            <a:off x="694251"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9"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accent4"/>
                </a:soli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sp>
        <p:nvSpPr>
          <p:cNvPr id="9"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34811813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Tree>
    <p:extLst>
      <p:ext uri="{BB962C8B-B14F-4D97-AF65-F5344CB8AC3E}">
        <p14:creationId xmlns:p14="http://schemas.microsoft.com/office/powerpoint/2010/main" val="2521453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BLANK_A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919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HEADLINE ONLY">
    <p:bg>
      <p:bgRef idx="1001">
        <a:schemeClr val="bg1"/>
      </p:bgRef>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3108882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HEADLINE ONLY_AL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631715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BASIC">
    <p:bg>
      <p:bgRef idx="1001">
        <a:schemeClr val="bg1"/>
      </p:bgRef>
    </p:bg>
    <p:spTree>
      <p:nvGrpSpPr>
        <p:cNvPr id="1" name=""/>
        <p:cNvGrpSpPr/>
        <p:nvPr/>
      </p:nvGrpSpPr>
      <p:grpSpPr>
        <a:xfrm>
          <a:off x="0" y="0"/>
          <a:ext cx="0" cy="0"/>
          <a:chOff x="0" y="0"/>
          <a:chExt cx="0" cy="0"/>
        </a:xfrm>
      </p:grpSpPr>
      <p:sp>
        <p:nvSpPr>
          <p:cNvPr id="5"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22" name="Text Placeholder 2"/>
          <p:cNvSpPr>
            <a:spLocks noGrp="1"/>
          </p:cNvSpPr>
          <p:nvPr>
            <p:ph type="body" sz="quarter" idx="16" hasCustomPrompt="1"/>
          </p:nvPr>
        </p:nvSpPr>
        <p:spPr>
          <a:xfrm>
            <a:off x="427085" y="214244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24544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BASIC_ALT">
    <p:bg>
      <p:bgRef idx="1001">
        <a:schemeClr val="bg1"/>
      </p:bgRef>
    </p:bg>
    <p:spTree>
      <p:nvGrpSpPr>
        <p:cNvPr id="1" name=""/>
        <p:cNvGrpSpPr/>
        <p:nvPr/>
      </p:nvGrpSpPr>
      <p:grpSpPr>
        <a:xfrm>
          <a:off x="0" y="0"/>
          <a:ext cx="0" cy="0"/>
          <a:chOff x="0" y="0"/>
          <a:chExt cx="0" cy="0"/>
        </a:xfrm>
      </p:grpSpPr>
      <p:sp>
        <p:nvSpPr>
          <p:cNvPr id="22" name="Text Placeholder 2"/>
          <p:cNvSpPr>
            <a:spLocks noGrp="1"/>
          </p:cNvSpPr>
          <p:nvPr>
            <p:ph type="body" sz="quarter" idx="16" hasCustomPrompt="1"/>
          </p:nvPr>
        </p:nvSpPr>
        <p:spPr>
          <a:xfrm>
            <a:off x="427085" y="214244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6675647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4"/>
        </a:solidFill>
        <a:effectLst/>
      </p:bgPr>
    </p:bg>
    <p:spTree>
      <p:nvGrpSpPr>
        <p:cNvPr id="1" name=""/>
        <p:cNvGrpSpPr/>
        <p:nvPr/>
      </p:nvGrpSpPr>
      <p:grpSpPr>
        <a:xfrm>
          <a:off x="0" y="0"/>
          <a:ext cx="0" cy="0"/>
          <a:chOff x="0" y="0"/>
          <a:chExt cx="0" cy="0"/>
        </a:xfrm>
      </p:grpSpPr>
      <p:sp>
        <p:nvSpPr>
          <p:cNvPr id="5" name="Freeform 4"/>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505927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_BULLETED LIST">
    <p:bg>
      <p:bgRef idx="1001">
        <a:schemeClr val="bg1"/>
      </p:bgRef>
    </p:bg>
    <p:spTree>
      <p:nvGrpSpPr>
        <p:cNvPr id="1" name=""/>
        <p:cNvGrpSpPr/>
        <p:nvPr/>
      </p:nvGrpSpPr>
      <p:grpSpPr>
        <a:xfrm>
          <a:off x="0" y="0"/>
          <a:ext cx="0" cy="0"/>
          <a:chOff x="0" y="0"/>
          <a:chExt cx="0" cy="0"/>
        </a:xfrm>
      </p:grpSpPr>
      <p:sp>
        <p:nvSpPr>
          <p:cNvPr id="4"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mn-lt"/>
                <a:ea typeface="+mn-ea"/>
                <a:cs typeface="+mn-cs"/>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mn-lt"/>
                <a:ea typeface="+mn-ea"/>
                <a:cs typeface="+mn-cs"/>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168051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_BULLETED LIST_ALT">
    <p:bg>
      <p:bgRef idx="1001">
        <a:schemeClr val="bg1"/>
      </p:bgRef>
    </p:bg>
    <p:spTree>
      <p:nvGrpSpPr>
        <p:cNvPr id="1" name=""/>
        <p:cNvGrpSpPr/>
        <p:nvPr/>
      </p:nvGrpSpPr>
      <p:grpSpPr>
        <a:xfrm>
          <a:off x="0" y="0"/>
          <a:ext cx="0" cy="0"/>
          <a:chOff x="0" y="0"/>
          <a:chExt cx="0" cy="0"/>
        </a:xfrm>
      </p:grpSpPr>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mn-lt"/>
                <a:ea typeface="+mn-ea"/>
                <a:cs typeface="+mn-cs"/>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mn-lt"/>
                <a:ea typeface="+mn-ea"/>
                <a:cs typeface="+mn-cs"/>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2650195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1_TWO COLUMN">
    <p:bg>
      <p:bgRef idx="1001">
        <a:schemeClr val="bg1"/>
      </p:bgRef>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Table Placeholder 2">
            <a:extLst>
              <a:ext uri="{FF2B5EF4-FFF2-40B4-BE49-F238E27FC236}">
                <a16:creationId xmlns:a16="http://schemas.microsoft.com/office/drawing/2014/main" id="{F89C358E-750D-4ACF-A6FD-43A1F1715D54}"/>
              </a:ext>
            </a:extLst>
          </p:cNvPr>
          <p:cNvSpPr>
            <a:spLocks noGrp="1"/>
          </p:cNvSpPr>
          <p:nvPr>
            <p:ph type="tbl" sz="quarter" idx="15"/>
          </p:nvPr>
        </p:nvSpPr>
        <p:spPr>
          <a:xfrm>
            <a:off x="1412390" y="1303273"/>
            <a:ext cx="8825087" cy="4691115"/>
          </a:xfrm>
        </p:spPr>
        <p:txBody>
          <a:bodyPr/>
          <a:lstStyle/>
          <a:p>
            <a:endParaRPr lang="en-US"/>
          </a:p>
        </p:txBody>
      </p:sp>
    </p:spTree>
    <p:custDataLst>
      <p:tags r:id="rId1"/>
    </p:custDataLst>
    <p:extLst>
      <p:ext uri="{BB962C8B-B14F-4D97-AF65-F5344CB8AC3E}">
        <p14:creationId xmlns:p14="http://schemas.microsoft.com/office/powerpoint/2010/main" val="399266461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2_TWO COLUMN_ALT">
    <p:bg>
      <p:bgRef idx="1001">
        <a:schemeClr val="bg1"/>
      </p:bgRef>
    </p:bg>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able Placeholder 2">
            <a:extLst>
              <a:ext uri="{FF2B5EF4-FFF2-40B4-BE49-F238E27FC236}">
                <a16:creationId xmlns:a16="http://schemas.microsoft.com/office/drawing/2014/main" id="{B5604CC3-B65A-4AC3-9D8C-3603AD2345CA}"/>
              </a:ext>
            </a:extLst>
          </p:cNvPr>
          <p:cNvSpPr>
            <a:spLocks noGrp="1"/>
          </p:cNvSpPr>
          <p:nvPr>
            <p:ph type="tbl" sz="quarter" idx="15"/>
          </p:nvPr>
        </p:nvSpPr>
        <p:spPr>
          <a:xfrm>
            <a:off x="1412390" y="1303273"/>
            <a:ext cx="8825087" cy="4691115"/>
          </a:xfrm>
        </p:spPr>
        <p:txBody>
          <a:bodyPr/>
          <a:lstStyle/>
          <a:p>
            <a:endParaRPr lang="en-US"/>
          </a:p>
        </p:txBody>
      </p:sp>
    </p:spTree>
    <p:custDataLst>
      <p:tags r:id="rId1"/>
    </p:custDataLst>
    <p:extLst>
      <p:ext uri="{BB962C8B-B14F-4D97-AF65-F5344CB8AC3E}">
        <p14:creationId xmlns:p14="http://schemas.microsoft.com/office/powerpoint/2010/main" val="39386177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_TWO COLUMN DARK">
    <p:bg>
      <p:bgPr>
        <a:solidFill>
          <a:schemeClr val="accent4"/>
        </a:solidFill>
        <a:effectLst/>
      </p:bgPr>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able Placeholder 2">
            <a:extLst>
              <a:ext uri="{FF2B5EF4-FFF2-40B4-BE49-F238E27FC236}">
                <a16:creationId xmlns:a16="http://schemas.microsoft.com/office/drawing/2014/main" id="{BDD6FD4B-8050-4298-999E-16738CDC6B30}"/>
              </a:ext>
            </a:extLst>
          </p:cNvPr>
          <p:cNvSpPr>
            <a:spLocks noGrp="1"/>
          </p:cNvSpPr>
          <p:nvPr>
            <p:ph type="tbl" sz="quarter" idx="15"/>
          </p:nvPr>
        </p:nvSpPr>
        <p:spPr>
          <a:xfrm>
            <a:off x="1412390" y="1303273"/>
            <a:ext cx="8825087" cy="4691115"/>
          </a:xfrm>
        </p:spPr>
        <p:txBody>
          <a:bodyPr/>
          <a:lstStyle/>
          <a:p>
            <a:endParaRPr lang="en-US"/>
          </a:p>
        </p:txBody>
      </p:sp>
    </p:spTree>
    <p:custDataLst>
      <p:tags r:id="rId1"/>
    </p:custDataLst>
    <p:extLst>
      <p:ext uri="{BB962C8B-B14F-4D97-AF65-F5344CB8AC3E}">
        <p14:creationId xmlns:p14="http://schemas.microsoft.com/office/powerpoint/2010/main" val="35332584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4"/>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907083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_TWO COLUMN">
    <p:bg>
      <p:bgRef idx="1001">
        <a:schemeClr val="bg1"/>
      </p:bgRef>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97420835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0_TWO COLUMN_ALT">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67704596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4"/>
        </a:solidFill>
        <a:effectLst/>
      </p:bgPr>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259452419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0_TWO COLUMN">
    <p:bg>
      <p:bgRef idx="1001">
        <a:schemeClr val="bg1"/>
      </p:bgRef>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Picture Placeholder 2">
            <a:extLst>
              <a:ext uri="{FF2B5EF4-FFF2-40B4-BE49-F238E27FC236}">
                <a16:creationId xmlns:a16="http://schemas.microsoft.com/office/drawing/2014/main" id="{3E8A363B-BD41-402C-8AE2-9ACEBF039842}"/>
              </a:ext>
            </a:extLst>
          </p:cNvPr>
          <p:cNvSpPr>
            <a:spLocks noGrp="1"/>
          </p:cNvSpPr>
          <p:nvPr>
            <p:ph type="pic" sz="quarter" idx="15"/>
          </p:nvPr>
        </p:nvSpPr>
        <p:spPr>
          <a:xfrm>
            <a:off x="6598683" y="1340159"/>
            <a:ext cx="4424542" cy="4336448"/>
          </a:xfrm>
        </p:spPr>
        <p:txBody>
          <a:bodyPr/>
          <a:lstStyle/>
          <a:p>
            <a:endParaRPr lang="en-US"/>
          </a:p>
        </p:txBody>
      </p:sp>
    </p:spTree>
    <p:custDataLst>
      <p:tags r:id="rId1"/>
    </p:custDataLst>
    <p:extLst>
      <p:ext uri="{BB962C8B-B14F-4D97-AF65-F5344CB8AC3E}">
        <p14:creationId xmlns:p14="http://schemas.microsoft.com/office/powerpoint/2010/main" val="118005460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TWO COLUMN_ALT">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Picture Placeholder 2">
            <a:extLst>
              <a:ext uri="{FF2B5EF4-FFF2-40B4-BE49-F238E27FC236}">
                <a16:creationId xmlns:a16="http://schemas.microsoft.com/office/drawing/2014/main" id="{CA97C1D7-3840-4C23-9ECD-C93E32CEF797}"/>
              </a:ext>
            </a:extLst>
          </p:cNvPr>
          <p:cNvSpPr>
            <a:spLocks noGrp="1"/>
          </p:cNvSpPr>
          <p:nvPr>
            <p:ph type="pic" sz="quarter" idx="15"/>
          </p:nvPr>
        </p:nvSpPr>
        <p:spPr>
          <a:xfrm>
            <a:off x="6598683" y="1340159"/>
            <a:ext cx="4424542" cy="4336448"/>
          </a:xfrm>
        </p:spPr>
        <p:txBody>
          <a:bodyPr/>
          <a:lstStyle/>
          <a:p>
            <a:endParaRPr lang="en-US"/>
          </a:p>
        </p:txBody>
      </p:sp>
    </p:spTree>
    <p:custDataLst>
      <p:tags r:id="rId1"/>
    </p:custDataLst>
    <p:extLst>
      <p:ext uri="{BB962C8B-B14F-4D97-AF65-F5344CB8AC3E}">
        <p14:creationId xmlns:p14="http://schemas.microsoft.com/office/powerpoint/2010/main" val="225908883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2.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image" Target="../media/image7.png"/><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55" Type="http://schemas.openxmlformats.org/officeDocument/2006/relationships/slideLayout" Target="../slideLayouts/slideLayout134.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slideLayout" Target="../slideLayouts/slideLayout132.xml"/><Relationship Id="rId58" Type="http://schemas.openxmlformats.org/officeDocument/2006/relationships/slideLayout" Target="../slideLayouts/slideLayout137.xml"/><Relationship Id="rId5" Type="http://schemas.openxmlformats.org/officeDocument/2006/relationships/slideLayout" Target="../slideLayouts/slideLayout84.xml"/><Relationship Id="rId61" Type="http://schemas.openxmlformats.org/officeDocument/2006/relationships/slideLayout" Target="../slideLayouts/slideLayout140.xml"/><Relationship Id="rId19" Type="http://schemas.openxmlformats.org/officeDocument/2006/relationships/slideLayout" Target="../slideLayouts/slideLayout9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56" Type="http://schemas.openxmlformats.org/officeDocument/2006/relationships/slideLayout" Target="../slideLayouts/slideLayout135.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59" Type="http://schemas.openxmlformats.org/officeDocument/2006/relationships/slideLayout" Target="../slideLayouts/slideLayout138.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54" Type="http://schemas.openxmlformats.org/officeDocument/2006/relationships/slideLayout" Target="../slideLayouts/slideLayout133.xml"/><Relationship Id="rId62" Type="http://schemas.openxmlformats.org/officeDocument/2006/relationships/theme" Target="../theme/theme4.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 Id="rId57" Type="http://schemas.openxmlformats.org/officeDocument/2006/relationships/slideLayout" Target="../slideLayouts/slideLayout136.xml"/><Relationship Id="rId10" Type="http://schemas.openxmlformats.org/officeDocument/2006/relationships/slideLayout" Target="../slideLayouts/slideLayout89.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60" Type="http://schemas.openxmlformats.org/officeDocument/2006/relationships/slideLayout" Target="../slideLayouts/slideLayout13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47" Type="http://schemas.openxmlformats.org/officeDocument/2006/relationships/slideLayout" Target="../slideLayouts/slideLayout187.xml"/><Relationship Id="rId50" Type="http://schemas.openxmlformats.org/officeDocument/2006/relationships/slideLayout" Target="../slideLayouts/slideLayout190.xml"/><Relationship Id="rId55" Type="http://schemas.openxmlformats.org/officeDocument/2006/relationships/image" Target="../media/image22.png"/><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53" Type="http://schemas.openxmlformats.org/officeDocument/2006/relationships/slideLayout" Target="../slideLayouts/slideLayout193.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52" Type="http://schemas.openxmlformats.org/officeDocument/2006/relationships/slideLayout" Target="../slideLayouts/slideLayout192.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8" Type="http://schemas.openxmlformats.org/officeDocument/2006/relationships/slideLayout" Target="../slideLayouts/slideLayout148.xml"/><Relationship Id="rId51" Type="http://schemas.openxmlformats.org/officeDocument/2006/relationships/slideLayout" Target="../slideLayouts/slideLayout191.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slideLayout" Target="../slideLayouts/slideLayout186.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54" Type="http://schemas.openxmlformats.org/officeDocument/2006/relationships/theme" Target="../theme/theme5.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49" Type="http://schemas.openxmlformats.org/officeDocument/2006/relationships/slideLayout" Target="../slideLayouts/slideLayout1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heme" Target="../theme/theme6.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71" r:id="rId26"/>
    <p:sldLayoutId id="2147484672" r:id="rId27"/>
    <p:sldLayoutId id="2147484673"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0" y="1189178"/>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2199783"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8029862"/>
      </p:ext>
    </p:extLst>
  </p:cSld>
  <p:clrMap bg1="dk1" tx1="lt1" bg2="dk2" tx2="lt2" accent1="accent1" accent2="accent2" accent3="accent3" accent4="accent4" accent5="accent5" accent6="accent6" hlink="hlink" folHlink="folHlink"/>
  <p:sldLayoutIdLst>
    <p:sldLayoutId id="2147484675" r:id="rId1"/>
    <p:sldLayoutId id="2147484676" r:id="rId2"/>
    <p:sldLayoutId id="2147484677" r:id="rId3"/>
    <p:sldLayoutId id="2147484678" r:id="rId4"/>
    <p:sldLayoutId id="2147484679" r:id="rId5"/>
    <p:sldLayoutId id="2147484680" r:id="rId6"/>
    <p:sldLayoutId id="2147484681" r:id="rId7"/>
    <p:sldLayoutId id="2147484682" r:id="rId8"/>
    <p:sldLayoutId id="2147484683" r:id="rId9"/>
    <p:sldLayoutId id="2147484684" r:id="rId10"/>
    <p:sldLayoutId id="2147484685" r:id="rId11"/>
    <p:sldLayoutId id="2147484686" r:id="rId12"/>
    <p:sldLayoutId id="2147484687" r:id="rId13"/>
    <p:sldLayoutId id="2147484688" r:id="rId14"/>
    <p:sldLayoutId id="2147484689" r:id="rId15"/>
    <p:sldLayoutId id="2147484690" r:id="rId16"/>
    <p:sldLayoutId id="2147484691" r:id="rId17"/>
    <p:sldLayoutId id="2147484692" r:id="rId18"/>
    <p:sldLayoutId id="2147484693" r:id="rId19"/>
    <p:sldLayoutId id="2147484694" r:id="rId20"/>
    <p:sldLayoutId id="2147484695" r:id="rId21"/>
    <p:sldLayoutId id="2147484696" r:id="rId22"/>
    <p:sldLayoutId id="2147484697" r:id="rId23"/>
    <p:sldLayoutId id="2147484698" r:id="rId24"/>
    <p:sldLayoutId id="2147484699" r:id="rId25"/>
    <p:sldLayoutId id="2147484700" r:id="rId26"/>
  </p:sldLayoutIdLst>
  <p:transition>
    <p:fade/>
  </p:transition>
  <p:txStyles>
    <p:titleStyle>
      <a:lvl1pPr algn="l" defTabSz="913330"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30"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30"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30"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30"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7" algn="l" defTabSz="913330"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14" algn="l" defTabSz="913330"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21" algn="l" defTabSz="913330"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29" algn="l" defTabSz="913330"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80" indent="-336080" algn="l" defTabSz="913330"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87" indent="-224054" algn="l" defTabSz="913330"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41" indent="-224054" algn="l" defTabSz="91333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94" indent="-224054" algn="l" defTabSz="913330"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1823877014"/>
      </p:ext>
    </p:extLst>
  </p:cSld>
  <p:clrMap bg1="lt1" tx1="dk1" bg2="lt2" tx2="dk2" accent1="accent1" accent2="accent2" accent3="accent3" accent4="accent4" accent5="accent5" accent6="accent6" hlink="hlink" folHlink="folHlink"/>
  <p:sldLayoutIdLst>
    <p:sldLayoutId id="2147484702" r:id="rId1"/>
    <p:sldLayoutId id="2147484703" r:id="rId2"/>
    <p:sldLayoutId id="2147484704" r:id="rId3"/>
    <p:sldLayoutId id="2147484705" r:id="rId4"/>
    <p:sldLayoutId id="2147484706" r:id="rId5"/>
    <p:sldLayoutId id="2147484707" r:id="rId6"/>
    <p:sldLayoutId id="2147484708" r:id="rId7"/>
    <p:sldLayoutId id="2147484709" r:id="rId8"/>
    <p:sldLayoutId id="2147484710" r:id="rId9"/>
    <p:sldLayoutId id="2147484711" r:id="rId10"/>
    <p:sldLayoutId id="2147484712" r:id="rId11"/>
    <p:sldLayoutId id="2147484713" r:id="rId12"/>
    <p:sldLayoutId id="2147484714" r:id="rId13"/>
    <p:sldLayoutId id="2147484715" r:id="rId14"/>
    <p:sldLayoutId id="2147484716" r:id="rId15"/>
    <p:sldLayoutId id="2147484717" r:id="rId16"/>
    <p:sldLayoutId id="2147484718" r:id="rId17"/>
    <p:sldLayoutId id="2147484719" r:id="rId18"/>
    <p:sldLayoutId id="2147484720" r:id="rId19"/>
    <p:sldLayoutId id="2147484721" r:id="rId20"/>
    <p:sldLayoutId id="2147484722" r:id="rId21"/>
    <p:sldLayoutId id="2147484723" r:id="rId22"/>
    <p:sldLayoutId id="2147484724" r:id="rId23"/>
    <p:sldLayoutId id="2147484725" r:id="rId24"/>
    <p:sldLayoutId id="2147484726" r:id="rId25"/>
    <p:sldLayoutId id="2147484727" r:id="rId26"/>
    <p:sldLayoutId id="2147484728" r:id="rId27"/>
    <p:sldLayoutId id="2147484729" r:id="rId28"/>
    <p:sldLayoutId id="2147484730" r:id="rId29"/>
    <p:sldLayoutId id="2147484731" r:id="rId30"/>
    <p:sldLayoutId id="2147484732" r:id="rId31"/>
    <p:sldLayoutId id="2147484733" r:id="rId32"/>
    <p:sldLayoutId id="2147484734" r:id="rId33"/>
    <p:sldLayoutId id="2147484735" r:id="rId34"/>
    <p:sldLayoutId id="2147484736" r:id="rId35"/>
    <p:sldLayoutId id="2147484737" r:id="rId36"/>
    <p:sldLayoutId id="2147484738" r:id="rId37"/>
    <p:sldLayoutId id="2147484739" r:id="rId38"/>
    <p:sldLayoutId id="2147484740" r:id="rId39"/>
    <p:sldLayoutId id="2147484741" r:id="rId40"/>
    <p:sldLayoutId id="2147484742" r:id="rId41"/>
    <p:sldLayoutId id="2147484743" r:id="rId42"/>
    <p:sldLayoutId id="2147484744" r:id="rId43"/>
    <p:sldLayoutId id="2147484745" r:id="rId44"/>
    <p:sldLayoutId id="2147484746" r:id="rId45"/>
    <p:sldLayoutId id="2147484747" r:id="rId46"/>
    <p:sldLayoutId id="2147484748" r:id="rId47"/>
    <p:sldLayoutId id="2147484749" r:id="rId48"/>
    <p:sldLayoutId id="2147484750" r:id="rId49"/>
    <p:sldLayoutId id="2147484751" r:id="rId50"/>
    <p:sldLayoutId id="2147484752" r:id="rId51"/>
    <p:sldLayoutId id="2147484753" r:id="rId52"/>
    <p:sldLayoutId id="2147484754" r:id="rId53"/>
    <p:sldLayoutId id="2147484755" r:id="rId54"/>
    <p:sldLayoutId id="2147484756" r:id="rId55"/>
    <p:sldLayoutId id="2147484757" r:id="rId56"/>
    <p:sldLayoutId id="2147484758" r:id="rId57"/>
    <p:sldLayoutId id="2147484759" r:id="rId58"/>
    <p:sldLayoutId id="2147484760" r:id="rId59"/>
    <p:sldLayoutId id="2147484761" r:id="rId60"/>
    <p:sldLayoutId id="2147484762" r:id="rId61"/>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5294" b="0" kern="1200" cap="none" spc="-98" baseline="0" dirty="0">
          <a:solidFill>
            <a:schemeClr val="tx1"/>
          </a:solidFill>
          <a:latin typeface="+mj-lt"/>
          <a:ea typeface="+mn-ea"/>
          <a:cs typeface="Segoe UI" panose="020B05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5"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3841583117"/>
      </p:ext>
    </p:extLst>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4792" r:id="rId29"/>
    <p:sldLayoutId id="2147484793" r:id="rId30"/>
    <p:sldLayoutId id="2147484794" r:id="rId31"/>
    <p:sldLayoutId id="2147484795" r:id="rId32"/>
    <p:sldLayoutId id="2147484796" r:id="rId33"/>
    <p:sldLayoutId id="2147484797" r:id="rId34"/>
    <p:sldLayoutId id="2147484798" r:id="rId35"/>
    <p:sldLayoutId id="2147484799" r:id="rId36"/>
    <p:sldLayoutId id="2147484800" r:id="rId37"/>
    <p:sldLayoutId id="2147484801" r:id="rId38"/>
    <p:sldLayoutId id="2147484802" r:id="rId39"/>
    <p:sldLayoutId id="2147484803" r:id="rId40"/>
    <p:sldLayoutId id="2147484804" r:id="rId41"/>
    <p:sldLayoutId id="2147484805" r:id="rId42"/>
    <p:sldLayoutId id="2147484806" r:id="rId43"/>
    <p:sldLayoutId id="2147484807" r:id="rId44"/>
    <p:sldLayoutId id="2147484808" r:id="rId45"/>
    <p:sldLayoutId id="2147484809" r:id="rId46"/>
    <p:sldLayoutId id="2147484810" r:id="rId47"/>
    <p:sldLayoutId id="2147484811" r:id="rId48"/>
    <p:sldLayoutId id="2147484812" r:id="rId49"/>
    <p:sldLayoutId id="2147484813" r:id="rId50"/>
    <p:sldLayoutId id="2147484814" r:id="rId51"/>
    <p:sldLayoutId id="2147484815" r:id="rId52"/>
    <p:sldLayoutId id="2147484816" r:id="rId53"/>
  </p:sldLayoutIdLst>
  <p:transition>
    <p:fade/>
  </p:transition>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0A1150-BB01-4414-95BE-934A08D8B8C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FB77E0-D244-4DAE-A2B3-E50703B122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BBF46-B6EF-4A0F-B481-3FC045294A5E}"/>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6CF169D-E46C-4F34-9E57-14989A47F8D2}"/>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B11DAC-099A-45DC-9156-8E2157281C1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F77239-BE93-4C3A-AD55-953AD2CEF7B4}" type="slidenum">
              <a:rPr lang="en-US" smtClean="0"/>
              <a:t>‹#›</a:t>
            </a:fld>
            <a:endParaRPr lang="en-US"/>
          </a:p>
        </p:txBody>
      </p:sp>
    </p:spTree>
    <p:extLst>
      <p:ext uri="{BB962C8B-B14F-4D97-AF65-F5344CB8AC3E}">
        <p14:creationId xmlns:p14="http://schemas.microsoft.com/office/powerpoint/2010/main" val="2338136945"/>
      </p:ext>
    </p:extLst>
  </p:cSld>
  <p:clrMap bg1="lt1" tx1="dk1" bg2="lt2" tx2="dk2" accent1="accent1" accent2="accent2" accent3="accent3" accent4="accent4" accent5="accent5" accent6="accent6" hlink="hlink" folHlink="folHlink"/>
  <p:sldLayoutIdLst>
    <p:sldLayoutId id="2147484818" r:id="rId1"/>
    <p:sldLayoutId id="2147484819" r:id="rId2"/>
    <p:sldLayoutId id="2147484820" r:id="rId3"/>
    <p:sldLayoutId id="2147484821" r:id="rId4"/>
    <p:sldLayoutId id="2147484822" r:id="rId5"/>
    <p:sldLayoutId id="2147484823" r:id="rId6"/>
    <p:sldLayoutId id="2147484824" r:id="rId7"/>
    <p:sldLayoutId id="2147484825" r:id="rId8"/>
    <p:sldLayoutId id="2147484826" r:id="rId9"/>
    <p:sldLayoutId id="2147484827" r:id="rId10"/>
    <p:sldLayoutId id="2147484828" r:id="rId11"/>
    <p:sldLayoutId id="2147484829"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5.xml"/></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54.svg"/><Relationship Id="rId5" Type="http://schemas.openxmlformats.org/officeDocument/2006/relationships/image" Target="../media/image46.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3.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50.png"/><Relationship Id="rId2" Type="http://schemas.openxmlformats.org/officeDocument/2006/relationships/notesSlide" Target="../notesSlides/notesSlide17.xml"/><Relationship Id="rId16" Type="http://schemas.openxmlformats.org/officeDocument/2006/relationships/image" Target="../media/image72.png"/><Relationship Id="rId1" Type="http://schemas.openxmlformats.org/officeDocument/2006/relationships/slideLayout" Target="../slideLayouts/slideLayout9.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emf"/></Relationships>
</file>

<file path=ppt/slides/_rels/slide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microsoft.com/office/2007/relationships/hdphoto" Target="../media/hdphoto6.wdp"/><Relationship Id="rId5" Type="http://schemas.openxmlformats.org/officeDocument/2006/relationships/image" Target="../media/image41.png"/><Relationship Id="rId4" Type="http://schemas.microsoft.com/office/2007/relationships/hdphoto" Target="../media/hdphoto5.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3" Type="http://schemas.openxmlformats.org/officeDocument/2006/relationships/image" Target="../media/image67.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50.png"/><Relationship Id="rId11" Type="http://schemas.openxmlformats.org/officeDocument/2006/relationships/image" Target="../media/image82.svg"/><Relationship Id="rId5" Type="http://schemas.openxmlformats.org/officeDocument/2006/relationships/image" Target="../media/image71.png"/><Relationship Id="rId15" Type="http://schemas.openxmlformats.org/officeDocument/2006/relationships/image" Target="../media/image86.svg"/><Relationship Id="rId10"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image" Target="../media/image80.png"/><Relationship Id="rId14" Type="http://schemas.openxmlformats.org/officeDocument/2006/relationships/image" Target="../media/image85.png"/></Relationships>
</file>

<file path=ppt/slides/_rels/slide2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jpg"/><Relationship Id="rId7"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g"/><Relationship Id="rId7"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5.png"/></Relationships>
</file>

<file path=ppt/slides/_rels/slide35.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3.png"/><Relationship Id="rId7"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04.png"/><Relationship Id="rId5" Type="http://schemas.openxmlformats.org/officeDocument/2006/relationships/image" Target="../media/image102.png"/><Relationship Id="rId4" Type="http://schemas.openxmlformats.org/officeDocument/2006/relationships/image" Target="../media/image91.png"/><Relationship Id="rId9" Type="http://schemas.openxmlformats.org/officeDocument/2006/relationships/image" Target="../media/image109.png"/></Relationships>
</file>

<file path=ppt/slides/_rels/slide39.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96.png"/><Relationship Id="rId7"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03.png"/><Relationship Id="rId5" Type="http://schemas.openxmlformats.org/officeDocument/2006/relationships/image" Target="../media/image101.png"/><Relationship Id="rId4" Type="http://schemas.openxmlformats.org/officeDocument/2006/relationships/image" Target="../media/image92.png"/><Relationship Id="rId9" Type="http://schemas.openxmlformats.org/officeDocument/2006/relationships/image" Target="../media/image109.png"/></Relationships>
</file>

<file path=ppt/slides/_rels/slide41.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4.png"/><Relationship Id="rId7"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9.pn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jpg"/><Relationship Id="rId7"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g"/><Relationship Id="rId7"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png"/><Relationship Id="rId1" Type="http://schemas.openxmlformats.org/officeDocument/2006/relationships/slideLayout" Target="../slideLayouts/slideLayout21.xml"/><Relationship Id="rId5" Type="http://schemas.openxmlformats.org/officeDocument/2006/relationships/image" Target="../media/image93.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7BA6DEE-D668-044A-A090-AECFB295D9C7}"/>
              </a:ext>
            </a:extLst>
          </p:cNvPr>
          <p:cNvSpPr>
            <a:spLocks noGrp="1"/>
          </p:cNvSpPr>
          <p:nvPr>
            <p:ph type="title"/>
          </p:nvPr>
        </p:nvSpPr>
        <p:spPr>
          <a:xfrm>
            <a:off x="480433" y="1558615"/>
            <a:ext cx="6572096" cy="840036"/>
          </a:xfrm>
        </p:spPr>
        <p:txBody>
          <a:bodyPr vert="horz" wrap="square" lIns="91427" tIns="45713" rIns="91427" bIns="45713" rtlCol="0" anchor="b" anchorCtr="0">
            <a:spAutoFit/>
          </a:bodyPr>
          <a:lstStyle/>
          <a:p>
            <a:r>
              <a:rPr lang="en-US" sz="5399" dirty="0"/>
              <a:t>Event Grid</a:t>
            </a:r>
          </a:p>
        </p:txBody>
      </p:sp>
      <p:sp>
        <p:nvSpPr>
          <p:cNvPr id="4" name="Text Placeholder 4">
            <a:extLst>
              <a:ext uri="{FF2B5EF4-FFF2-40B4-BE49-F238E27FC236}">
                <a16:creationId xmlns:a16="http://schemas.microsoft.com/office/drawing/2014/main" id="{FE85A813-A5FB-064F-8F40-F078893ECA7B}"/>
              </a:ext>
            </a:extLst>
          </p:cNvPr>
          <p:cNvSpPr>
            <a:spLocks noGrp="1"/>
          </p:cNvSpPr>
          <p:nvPr>
            <p:ph type="body" sz="quarter" idx="12"/>
          </p:nvPr>
        </p:nvSpPr>
        <p:spPr>
          <a:xfrm>
            <a:off x="5036747" y="317888"/>
            <a:ext cx="6841245" cy="276959"/>
          </a:xfrm>
        </p:spPr>
        <p:txBody>
          <a:bodyPr/>
          <a:lstStyle/>
          <a:p>
            <a:pPr algn="r"/>
            <a:r>
              <a:rPr lang="en-US" dirty="0">
                <a:latin typeface="+mj-lt"/>
              </a:rPr>
              <a:t>March 28, 2019 — 8:30 AM - 5:00 PM  |  Detroit, Michigan</a:t>
            </a:r>
          </a:p>
        </p:txBody>
      </p:sp>
      <p:sp>
        <p:nvSpPr>
          <p:cNvPr id="5" name="Rectangle 4">
            <a:extLst>
              <a:ext uri="{FF2B5EF4-FFF2-40B4-BE49-F238E27FC236}">
                <a16:creationId xmlns:a16="http://schemas.microsoft.com/office/drawing/2014/main" id="{210CA7B9-9636-429D-8BED-B8FE06098377}"/>
              </a:ext>
            </a:extLst>
          </p:cNvPr>
          <p:cNvSpPr/>
          <p:nvPr/>
        </p:nvSpPr>
        <p:spPr bwMode="white">
          <a:xfrm>
            <a:off x="480433" y="2296630"/>
            <a:ext cx="4880235" cy="996414"/>
          </a:xfrm>
          <a:prstGeom prst="rect">
            <a:avLst/>
          </a:prstGeom>
        </p:spPr>
        <p:txBody>
          <a:bodyPr vert="horz" wrap="square" lIns="91427" tIns="45713" rIns="91427" bIns="45713" rtlCol="0" anchor="b" anchorCtr="0">
            <a:spAutoFit/>
          </a:bodyPr>
          <a:lstStyle/>
          <a:p>
            <a:pPr defTabSz="914225">
              <a:lnSpc>
                <a:spcPct val="90000"/>
              </a:lnSpc>
              <a:spcBef>
                <a:spcPct val="0"/>
              </a:spcBef>
              <a:defRPr/>
            </a:pPr>
            <a:r>
              <a:rPr lang="en-US" sz="3200" dirty="0">
                <a:solidFill>
                  <a:prstClr val="white"/>
                </a:solidFill>
                <a:latin typeface="Calibri Light" panose="020F0302020204030204"/>
              </a:rPr>
              <a:t>Learn, architect, and develop solutions on Azure </a:t>
            </a:r>
          </a:p>
        </p:txBody>
      </p:sp>
      <p:sp>
        <p:nvSpPr>
          <p:cNvPr id="6" name="Rectangle 5">
            <a:extLst>
              <a:ext uri="{FF2B5EF4-FFF2-40B4-BE49-F238E27FC236}">
                <a16:creationId xmlns:a16="http://schemas.microsoft.com/office/drawing/2014/main" id="{43F0CC64-3E2B-44F1-AD84-43C9EDDD5627}"/>
              </a:ext>
            </a:extLst>
          </p:cNvPr>
          <p:cNvSpPr/>
          <p:nvPr/>
        </p:nvSpPr>
        <p:spPr bwMode="white">
          <a:xfrm>
            <a:off x="480433" y="4394155"/>
            <a:ext cx="6387564" cy="1109378"/>
          </a:xfrm>
          <a:prstGeom prst="rect">
            <a:avLst/>
          </a:prstGeom>
        </p:spPr>
        <p:txBody>
          <a:bodyPr vert="horz" wrap="square" lIns="91427" tIns="45713" rIns="91427" bIns="45713" rtlCol="0" anchor="b" anchorCtr="0">
            <a:spAutoFit/>
          </a:bodyPr>
          <a:lstStyle/>
          <a:p>
            <a:pPr defTabSz="914225">
              <a:lnSpc>
                <a:spcPct val="90000"/>
              </a:lnSpc>
              <a:spcBef>
                <a:spcPct val="0"/>
              </a:spcBef>
              <a:defRPr/>
            </a:pPr>
            <a:r>
              <a:rPr lang="en-US" sz="3600" dirty="0">
                <a:solidFill>
                  <a:prstClr val="white"/>
                </a:solidFill>
                <a:latin typeface="Calibri Light" panose="020F0302020204030204"/>
              </a:rPr>
              <a:t>#</a:t>
            </a:r>
            <a:r>
              <a:rPr lang="en-US" sz="3600" dirty="0" err="1">
                <a:solidFill>
                  <a:prstClr val="white"/>
                </a:solidFill>
                <a:latin typeface="Calibri Light" panose="020F0302020204030204"/>
              </a:rPr>
              <a:t>AzureDevDays</a:t>
            </a:r>
            <a:endParaRPr lang="en-US" sz="3600" dirty="0">
              <a:solidFill>
                <a:prstClr val="white"/>
              </a:solidFill>
              <a:latin typeface="Calibri Light" panose="020F0302020204030204"/>
            </a:endParaRPr>
          </a:p>
          <a:p>
            <a:pPr defTabSz="914225">
              <a:lnSpc>
                <a:spcPct val="90000"/>
              </a:lnSpc>
              <a:spcBef>
                <a:spcPct val="0"/>
              </a:spcBef>
              <a:defRPr/>
            </a:pPr>
            <a:r>
              <a:rPr lang="en-US" sz="3600" dirty="0">
                <a:solidFill>
                  <a:prstClr val="white"/>
                </a:solidFill>
                <a:latin typeface="Calibri Light" panose="020F0302020204030204"/>
              </a:rPr>
              <a:t>for d</a:t>
            </a:r>
            <a:r>
              <a:rPr lang="en-US" sz="3600" dirty="0" err="1">
                <a:solidFill>
                  <a:prstClr val="white"/>
                </a:solidFill>
                <a:latin typeface="Calibri Light" panose="020F0302020204030204"/>
              </a:rPr>
              <a:t>evelopers</a:t>
            </a:r>
            <a:r>
              <a:rPr lang="en-US" sz="3600" dirty="0">
                <a:solidFill>
                  <a:prstClr val="white"/>
                </a:solidFill>
                <a:latin typeface="Calibri Light" panose="020F0302020204030204"/>
              </a:rPr>
              <a:t>, by developers</a:t>
            </a:r>
          </a:p>
        </p:txBody>
      </p:sp>
      <p:sp>
        <p:nvSpPr>
          <p:cNvPr id="7" name="Rectangle 6">
            <a:extLst>
              <a:ext uri="{FF2B5EF4-FFF2-40B4-BE49-F238E27FC236}">
                <a16:creationId xmlns:a16="http://schemas.microsoft.com/office/drawing/2014/main" id="{4CCBC707-7A15-47B4-AA3B-E2D1D77FB54A}"/>
              </a:ext>
            </a:extLst>
          </p:cNvPr>
          <p:cNvSpPr/>
          <p:nvPr/>
        </p:nvSpPr>
        <p:spPr bwMode="white">
          <a:xfrm>
            <a:off x="9649100" y="5130435"/>
            <a:ext cx="2321157" cy="1429356"/>
          </a:xfrm>
          <a:prstGeom prst="rect">
            <a:avLst/>
          </a:prstGeom>
        </p:spPr>
        <p:txBody>
          <a:bodyPr wrap="square" lIns="0" tIns="0" rIns="0" bIns="0">
            <a:spAutoFit/>
          </a:bodyPr>
          <a:lstStyle/>
          <a:p>
            <a:pPr defTabSz="932384">
              <a:spcBef>
                <a:spcPts val="800"/>
              </a:spcBef>
              <a:defRPr/>
            </a:pPr>
            <a:r>
              <a:rPr lang="en-US" sz="2600" dirty="0">
                <a:ln w="3175">
                  <a:noFill/>
                </a:ln>
                <a:solidFill>
                  <a:prstClr val="white"/>
                </a:solidFill>
                <a:latin typeface="Calibri Light" panose="020F0302020204030204"/>
                <a:cs typeface="Segoe UI" pitchFamily="34" charset="0"/>
              </a:rPr>
              <a:t>Learn.</a:t>
            </a:r>
          </a:p>
          <a:p>
            <a:pPr defTabSz="932384">
              <a:spcBef>
                <a:spcPts val="800"/>
              </a:spcBef>
              <a:defRPr/>
            </a:pPr>
            <a:r>
              <a:rPr lang="en-US" sz="2600" dirty="0">
                <a:ln w="3175">
                  <a:noFill/>
                </a:ln>
                <a:solidFill>
                  <a:prstClr val="white"/>
                </a:solidFill>
                <a:latin typeface="Calibri Light" panose="020F0302020204030204"/>
                <a:cs typeface="Segoe UI" pitchFamily="34" charset="0"/>
              </a:rPr>
              <a:t>Connect.</a:t>
            </a:r>
          </a:p>
          <a:p>
            <a:pPr defTabSz="932384">
              <a:spcBef>
                <a:spcPts val="800"/>
              </a:spcBef>
              <a:defRPr/>
            </a:pPr>
            <a:r>
              <a:rPr lang="en-US" sz="2600" dirty="0">
                <a:ln w="3175">
                  <a:noFill/>
                </a:ln>
                <a:solidFill>
                  <a:prstClr val="white"/>
                </a:solidFill>
                <a:latin typeface="Calibri Light" panose="020F0302020204030204"/>
                <a:cs typeface="Segoe UI" pitchFamily="34" charset="0"/>
              </a:rPr>
              <a:t>Explore.</a:t>
            </a:r>
          </a:p>
        </p:txBody>
      </p:sp>
    </p:spTree>
    <p:extLst>
      <p:ext uri="{BB962C8B-B14F-4D97-AF65-F5344CB8AC3E}">
        <p14:creationId xmlns:p14="http://schemas.microsoft.com/office/powerpoint/2010/main" val="265175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4E8283-C79B-4F20-BF1D-28D3A31781D5}"/>
              </a:ext>
            </a:extLst>
          </p:cNvPr>
          <p:cNvPicPr>
            <a:picLocks noChangeAspect="1"/>
          </p:cNvPicPr>
          <p:nvPr/>
        </p:nvPicPr>
        <p:blipFill>
          <a:blip r:embed="rId3"/>
          <a:stretch>
            <a:fillRect/>
          </a:stretch>
        </p:blipFill>
        <p:spPr>
          <a:xfrm>
            <a:off x="5821411" y="1373699"/>
            <a:ext cx="441197" cy="441197"/>
          </a:xfrm>
          <a:prstGeom prst="rect">
            <a:avLst/>
          </a:prstGeom>
        </p:spPr>
      </p:pic>
      <p:pic>
        <p:nvPicPr>
          <p:cNvPr id="6" name="Picture 5">
            <a:extLst>
              <a:ext uri="{FF2B5EF4-FFF2-40B4-BE49-F238E27FC236}">
                <a16:creationId xmlns:a16="http://schemas.microsoft.com/office/drawing/2014/main" id="{3765B7A4-4BFE-4ED3-B8CF-6A49AE060C41}"/>
              </a:ext>
            </a:extLst>
          </p:cNvPr>
          <p:cNvPicPr>
            <a:picLocks noChangeAspect="1"/>
          </p:cNvPicPr>
          <p:nvPr/>
        </p:nvPicPr>
        <p:blipFill rotWithShape="1">
          <a:blip r:embed="rId4"/>
          <a:srcRect l="2769" t="1446" r="6258"/>
          <a:stretch/>
        </p:blipFill>
        <p:spPr>
          <a:xfrm>
            <a:off x="8160846" y="1328404"/>
            <a:ext cx="427738" cy="463383"/>
          </a:xfrm>
          <a:prstGeom prst="rect">
            <a:avLst/>
          </a:prstGeom>
        </p:spPr>
      </p:pic>
      <p:pic>
        <p:nvPicPr>
          <p:cNvPr id="7" name="Graphic 6">
            <a:extLst>
              <a:ext uri="{FF2B5EF4-FFF2-40B4-BE49-F238E27FC236}">
                <a16:creationId xmlns:a16="http://schemas.microsoft.com/office/drawing/2014/main" id="{07490B79-09AD-45F1-A04D-9833CBDC2F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81492" y="1347237"/>
            <a:ext cx="444550" cy="444550"/>
          </a:xfrm>
          <a:prstGeom prst="rect">
            <a:avLst/>
          </a:prstGeom>
        </p:spPr>
      </p:pic>
      <p:pic>
        <p:nvPicPr>
          <p:cNvPr id="8" name="Picture 7">
            <a:extLst>
              <a:ext uri="{FF2B5EF4-FFF2-40B4-BE49-F238E27FC236}">
                <a16:creationId xmlns:a16="http://schemas.microsoft.com/office/drawing/2014/main" id="{A7A3B03C-2AAA-45F9-B6D0-04A1A44A91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4310" y="1328404"/>
            <a:ext cx="488471" cy="488471"/>
          </a:xfrm>
          <a:prstGeom prst="rect">
            <a:avLst/>
          </a:prstGeom>
        </p:spPr>
      </p:pic>
      <p:graphicFrame>
        <p:nvGraphicFramePr>
          <p:cNvPr id="4" name="Table 3">
            <a:extLst>
              <a:ext uri="{FF2B5EF4-FFF2-40B4-BE49-F238E27FC236}">
                <a16:creationId xmlns:a16="http://schemas.microsoft.com/office/drawing/2014/main" id="{3597C247-F7DE-4B72-8877-6F467CD91DF4}"/>
              </a:ext>
            </a:extLst>
          </p:cNvPr>
          <p:cNvGraphicFramePr>
            <a:graphicFrameLocks noGrp="1"/>
          </p:cNvGraphicFramePr>
          <p:nvPr>
            <p:extLst>
              <p:ext uri="{D42A27DB-BD31-4B8C-83A1-F6EECF244321}">
                <p14:modId xmlns:p14="http://schemas.microsoft.com/office/powerpoint/2010/main" val="936279994"/>
              </p:ext>
            </p:extLst>
          </p:nvPr>
        </p:nvGraphicFramePr>
        <p:xfrm>
          <a:off x="269240" y="1959220"/>
          <a:ext cx="11655840" cy="4450080"/>
        </p:xfrm>
        <a:graphic>
          <a:graphicData uri="http://schemas.openxmlformats.org/drawingml/2006/table">
            <a:tbl>
              <a:tblPr firstRow="1" bandRow="1">
                <a:tableStyleId>{5C22544A-7EE6-4342-B048-85BDC9FD1C3A}</a:tableStyleId>
              </a:tblPr>
              <a:tblGrid>
                <a:gridCol w="2331168">
                  <a:extLst>
                    <a:ext uri="{9D8B030D-6E8A-4147-A177-3AD203B41FA5}">
                      <a16:colId xmlns:a16="http://schemas.microsoft.com/office/drawing/2014/main" val="649349454"/>
                    </a:ext>
                  </a:extLst>
                </a:gridCol>
                <a:gridCol w="2331168">
                  <a:extLst>
                    <a:ext uri="{9D8B030D-6E8A-4147-A177-3AD203B41FA5}">
                      <a16:colId xmlns:a16="http://schemas.microsoft.com/office/drawing/2014/main" val="123226678"/>
                    </a:ext>
                  </a:extLst>
                </a:gridCol>
                <a:gridCol w="2331168">
                  <a:extLst>
                    <a:ext uri="{9D8B030D-6E8A-4147-A177-3AD203B41FA5}">
                      <a16:colId xmlns:a16="http://schemas.microsoft.com/office/drawing/2014/main" val="3737662204"/>
                    </a:ext>
                  </a:extLst>
                </a:gridCol>
                <a:gridCol w="2331168">
                  <a:extLst>
                    <a:ext uri="{9D8B030D-6E8A-4147-A177-3AD203B41FA5}">
                      <a16:colId xmlns:a16="http://schemas.microsoft.com/office/drawing/2014/main" val="3022518800"/>
                    </a:ext>
                  </a:extLst>
                </a:gridCol>
                <a:gridCol w="2331168">
                  <a:extLst>
                    <a:ext uri="{9D8B030D-6E8A-4147-A177-3AD203B41FA5}">
                      <a16:colId xmlns:a16="http://schemas.microsoft.com/office/drawing/2014/main" val="240182805"/>
                    </a:ext>
                  </a:extLst>
                </a:gridCol>
              </a:tblGrid>
              <a:tr h="370840">
                <a:tc>
                  <a:txBody>
                    <a:bodyPr/>
                    <a:lstStyle/>
                    <a:p>
                      <a:endParaRPr lang="en-US" sz="1200" dirty="0"/>
                    </a:p>
                  </a:txBody>
                  <a:tcPr>
                    <a:solidFill>
                      <a:srgbClr val="7030A0"/>
                    </a:solidFill>
                  </a:tcPr>
                </a:tc>
                <a:tc>
                  <a:txBody>
                    <a:bodyPr/>
                    <a:lstStyle/>
                    <a:p>
                      <a:pPr algn="ctr"/>
                      <a:r>
                        <a:rPr lang="en-US" sz="1200" dirty="0"/>
                        <a:t>Storage Queues</a:t>
                      </a:r>
                    </a:p>
                  </a:txBody>
                  <a:tcPr>
                    <a:solidFill>
                      <a:srgbClr val="7030A0"/>
                    </a:solidFill>
                  </a:tcPr>
                </a:tc>
                <a:tc>
                  <a:txBody>
                    <a:bodyPr/>
                    <a:lstStyle/>
                    <a:p>
                      <a:pPr algn="ctr"/>
                      <a:r>
                        <a:rPr lang="en-US" sz="1200" dirty="0"/>
                        <a:t>Service Bus</a:t>
                      </a:r>
                    </a:p>
                  </a:txBody>
                  <a:tcPr>
                    <a:solidFill>
                      <a:srgbClr val="7030A0"/>
                    </a:solidFill>
                  </a:tcPr>
                </a:tc>
                <a:tc>
                  <a:txBody>
                    <a:bodyPr/>
                    <a:lstStyle/>
                    <a:p>
                      <a:pPr algn="ctr"/>
                      <a:r>
                        <a:rPr lang="en-US" sz="1200" dirty="0"/>
                        <a:t>Event Hubs</a:t>
                      </a:r>
                    </a:p>
                  </a:txBody>
                  <a:tcPr>
                    <a:solidFill>
                      <a:srgbClr val="7030A0"/>
                    </a:solidFill>
                  </a:tcPr>
                </a:tc>
                <a:tc>
                  <a:txBody>
                    <a:bodyPr/>
                    <a:lstStyle/>
                    <a:p>
                      <a:pPr algn="ctr"/>
                      <a:r>
                        <a:rPr lang="en-US" sz="1200" dirty="0"/>
                        <a:t>Event Grid</a:t>
                      </a:r>
                    </a:p>
                  </a:txBody>
                  <a:tcPr>
                    <a:solidFill>
                      <a:srgbClr val="7030A0"/>
                    </a:solidFill>
                  </a:tcPr>
                </a:tc>
                <a:extLst>
                  <a:ext uri="{0D108BD9-81ED-4DB2-BD59-A6C34878D82A}">
                    <a16:rowId xmlns:a16="http://schemas.microsoft.com/office/drawing/2014/main" val="1026959027"/>
                  </a:ext>
                </a:extLst>
              </a:tr>
              <a:tr h="370840">
                <a:tc>
                  <a:txBody>
                    <a:bodyPr/>
                    <a:lstStyle/>
                    <a:p>
                      <a:r>
                        <a:rPr lang="en-US" sz="1200" dirty="0"/>
                        <a:t>Transactions/Atomicity</a:t>
                      </a:r>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2491481811"/>
                  </a:ext>
                </a:extLst>
              </a:tr>
              <a:tr h="370840">
                <a:tc>
                  <a:txBody>
                    <a:bodyPr/>
                    <a:lstStyle/>
                    <a:p>
                      <a:r>
                        <a:rPr lang="en-US" sz="1200" dirty="0"/>
                        <a:t>Ordering guarantee</a:t>
                      </a:r>
                    </a:p>
                  </a:txBody>
                  <a:tcPr/>
                </a:tc>
                <a:tc>
                  <a:txBody>
                    <a:bodyPr/>
                    <a:lstStyle/>
                    <a:p>
                      <a:pPr algn="ctr"/>
                      <a:endParaRPr lang="en-US" sz="1200" dirty="0"/>
                    </a:p>
                  </a:txBody>
                  <a:tcPr/>
                </a:tc>
                <a:tc>
                  <a:txBody>
                    <a:bodyPr/>
                    <a:lstStyle/>
                    <a:p>
                      <a:pPr algn="ctr"/>
                      <a:endParaRPr lang="en-US" sz="1200"/>
                    </a:p>
                  </a:txBody>
                  <a:tcPr/>
                </a:tc>
                <a:tc>
                  <a:txBody>
                    <a:bodyPr/>
                    <a:lstStyle/>
                    <a:p>
                      <a:pPr algn="ctr"/>
                      <a:endParaRPr lang="en-US" sz="1200"/>
                    </a:p>
                  </a:txBody>
                  <a:tcPr/>
                </a:tc>
                <a:tc>
                  <a:txBody>
                    <a:bodyPr/>
                    <a:lstStyle/>
                    <a:p>
                      <a:pPr algn="ctr"/>
                      <a:endParaRPr lang="en-US" sz="1200"/>
                    </a:p>
                  </a:txBody>
                  <a:tcPr/>
                </a:tc>
                <a:extLst>
                  <a:ext uri="{0D108BD9-81ED-4DB2-BD59-A6C34878D82A}">
                    <a16:rowId xmlns:a16="http://schemas.microsoft.com/office/drawing/2014/main" val="2642441075"/>
                  </a:ext>
                </a:extLst>
              </a:tr>
              <a:tr h="370840">
                <a:tc>
                  <a:txBody>
                    <a:bodyPr/>
                    <a:lstStyle/>
                    <a:p>
                      <a:r>
                        <a:rPr lang="en-US" sz="1200" dirty="0"/>
                        <a:t>Delivery Guarantee</a:t>
                      </a:r>
                    </a:p>
                  </a:txBody>
                  <a:tcPr/>
                </a:tc>
                <a:tc>
                  <a:txBody>
                    <a:bodyPr/>
                    <a:lstStyle/>
                    <a:p>
                      <a:pPr algn="ctr"/>
                      <a:r>
                        <a:rPr lang="en-US" sz="1200" dirty="0"/>
                        <a:t>At least Once</a:t>
                      </a:r>
                    </a:p>
                  </a:txBody>
                  <a:tcPr/>
                </a:tc>
                <a:tc>
                  <a:txBody>
                    <a:bodyPr/>
                    <a:lstStyle/>
                    <a:p>
                      <a:pPr algn="ctr"/>
                      <a:r>
                        <a:rPr lang="en-US" sz="1200" dirty="0"/>
                        <a:t>At least Once, At Most Once</a:t>
                      </a:r>
                    </a:p>
                  </a:txBody>
                  <a:tcPr/>
                </a:tc>
                <a:tc>
                  <a:txBody>
                    <a:bodyPr/>
                    <a:lstStyle/>
                    <a:p>
                      <a:pPr algn="ctr"/>
                      <a:r>
                        <a:rPr lang="en-US" sz="1200" dirty="0"/>
                        <a:t>At least Once</a:t>
                      </a:r>
                    </a:p>
                  </a:txBody>
                  <a:tcPr/>
                </a:tc>
                <a:tc>
                  <a:txBody>
                    <a:bodyPr/>
                    <a:lstStyle/>
                    <a:p>
                      <a:pPr algn="ctr"/>
                      <a:r>
                        <a:rPr lang="en-US" sz="1200" dirty="0"/>
                        <a:t>At least Once</a:t>
                      </a:r>
                    </a:p>
                  </a:txBody>
                  <a:tcPr/>
                </a:tc>
                <a:extLst>
                  <a:ext uri="{0D108BD9-81ED-4DB2-BD59-A6C34878D82A}">
                    <a16:rowId xmlns:a16="http://schemas.microsoft.com/office/drawing/2014/main" val="3051659757"/>
                  </a:ext>
                </a:extLst>
              </a:tr>
              <a:tr h="370840">
                <a:tc>
                  <a:txBody>
                    <a:bodyPr/>
                    <a:lstStyle/>
                    <a:p>
                      <a:r>
                        <a:rPr lang="en-US" sz="1200" dirty="0"/>
                        <a:t>Read</a:t>
                      </a:r>
                    </a:p>
                  </a:txBody>
                  <a:tcPr/>
                </a:tc>
                <a:tc>
                  <a:txBody>
                    <a:bodyPr/>
                    <a:lstStyle/>
                    <a:p>
                      <a:pPr algn="ctr"/>
                      <a:r>
                        <a:rPr lang="en-US" sz="1200" dirty="0"/>
                        <a:t>Pull/Destructive</a:t>
                      </a:r>
                    </a:p>
                  </a:txBody>
                  <a:tcPr/>
                </a:tc>
                <a:tc>
                  <a:txBody>
                    <a:bodyPr/>
                    <a:lstStyle/>
                    <a:p>
                      <a:pPr algn="ctr"/>
                      <a:r>
                        <a:rPr lang="en-US" sz="1200" dirty="0"/>
                        <a:t>Pull/Destructive</a:t>
                      </a:r>
                    </a:p>
                  </a:txBody>
                  <a:tcPr/>
                </a:tc>
                <a:tc>
                  <a:txBody>
                    <a:bodyPr/>
                    <a:lstStyle/>
                    <a:p>
                      <a:pPr algn="ctr"/>
                      <a:r>
                        <a:rPr lang="en-US" sz="1200" dirty="0"/>
                        <a:t>Pull/Repeatable</a:t>
                      </a:r>
                    </a:p>
                  </a:txBody>
                  <a:tcPr/>
                </a:tc>
                <a:tc>
                  <a:txBody>
                    <a:bodyPr/>
                    <a:lstStyle/>
                    <a:p>
                      <a:pPr algn="ctr"/>
                      <a:r>
                        <a:rPr lang="en-US" sz="1200" dirty="0"/>
                        <a:t>Push</a:t>
                      </a:r>
                    </a:p>
                  </a:txBody>
                  <a:tcPr/>
                </a:tc>
                <a:extLst>
                  <a:ext uri="{0D108BD9-81ED-4DB2-BD59-A6C34878D82A}">
                    <a16:rowId xmlns:a16="http://schemas.microsoft.com/office/drawing/2014/main" val="1137351601"/>
                  </a:ext>
                </a:extLst>
              </a:tr>
              <a:tr h="370840">
                <a:tc>
                  <a:txBody>
                    <a:bodyPr/>
                    <a:lstStyle/>
                    <a:p>
                      <a:r>
                        <a:rPr lang="en-US" sz="1200" dirty="0"/>
                        <a:t>Peek</a:t>
                      </a:r>
                    </a:p>
                  </a:txBody>
                  <a:tcPr/>
                </a:tc>
                <a:tc>
                  <a:txBody>
                    <a:bodyPr/>
                    <a:lstStyle/>
                    <a:p>
                      <a:pPr algn="ctr"/>
                      <a:endParaRPr lang="en-US" sz="1200" dirty="0"/>
                    </a:p>
                  </a:txBody>
                  <a:tcPr/>
                </a:tc>
                <a:tc>
                  <a:txBody>
                    <a:bodyPr/>
                    <a:lstStyle/>
                    <a:p>
                      <a:pPr algn="ctr"/>
                      <a:endParaRPr lang="en-US" sz="1200" dirty="0"/>
                    </a:p>
                  </a:txBody>
                  <a:tcPr/>
                </a:tc>
                <a:tc>
                  <a:txBody>
                    <a:bodyPr/>
                    <a:lstStyle/>
                    <a:p>
                      <a:pPr algn="ctr"/>
                      <a:r>
                        <a:rPr lang="en-US" sz="1200" dirty="0"/>
                        <a:t>Repeatable reads</a:t>
                      </a:r>
                    </a:p>
                  </a:txBody>
                  <a:tcPr/>
                </a:tc>
                <a:tc>
                  <a:txBody>
                    <a:bodyPr/>
                    <a:lstStyle/>
                    <a:p>
                      <a:pPr algn="ctr"/>
                      <a:endParaRPr lang="en-US" sz="1200" dirty="0"/>
                    </a:p>
                  </a:txBody>
                  <a:tcPr/>
                </a:tc>
                <a:extLst>
                  <a:ext uri="{0D108BD9-81ED-4DB2-BD59-A6C34878D82A}">
                    <a16:rowId xmlns:a16="http://schemas.microsoft.com/office/drawing/2014/main" val="3462845212"/>
                  </a:ext>
                </a:extLst>
              </a:tr>
              <a:tr h="370840">
                <a:tc>
                  <a:txBody>
                    <a:bodyPr/>
                    <a:lstStyle/>
                    <a:p>
                      <a:r>
                        <a:rPr lang="en-US" sz="1200" dirty="0"/>
                        <a:t>Batch Send</a:t>
                      </a:r>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692026406"/>
                  </a:ext>
                </a:extLst>
              </a:tr>
              <a:tr h="370840">
                <a:tc>
                  <a:txBody>
                    <a:bodyPr/>
                    <a:lstStyle/>
                    <a:p>
                      <a:r>
                        <a:rPr lang="en-US" sz="1200" dirty="0"/>
                        <a:t>Batch Receive</a:t>
                      </a:r>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3995604446"/>
                  </a:ext>
                </a:extLst>
              </a:tr>
              <a:tr h="370840">
                <a:tc>
                  <a:txBody>
                    <a:bodyPr/>
                    <a:lstStyle/>
                    <a:p>
                      <a:r>
                        <a:rPr lang="en-US" sz="1200" dirty="0"/>
                        <a:t>Filtering/Routing</a:t>
                      </a:r>
                    </a:p>
                  </a:txBody>
                  <a:tcPr/>
                </a:tc>
                <a:tc>
                  <a:txBody>
                    <a:bodyPr/>
                    <a:lstStyle/>
                    <a:p>
                      <a:pPr algn="ctr"/>
                      <a:endParaRPr lang="en-US" sz="1200" dirty="0"/>
                    </a:p>
                  </a:txBody>
                  <a:tcPr/>
                </a:tc>
                <a:tc>
                  <a:txBody>
                    <a:bodyPr/>
                    <a:lstStyle/>
                    <a:p>
                      <a:pPr algn="ctr"/>
                      <a:r>
                        <a:rPr lang="en-US" sz="1200" dirty="0"/>
                        <a:t>Advanced</a:t>
                      </a:r>
                    </a:p>
                  </a:txBody>
                  <a:tcPr/>
                </a:tc>
                <a:tc>
                  <a:txBody>
                    <a:bodyPr/>
                    <a:lstStyle/>
                    <a:p>
                      <a:pPr algn="ctr"/>
                      <a:endParaRPr lang="en-US" sz="1200" dirty="0"/>
                    </a:p>
                  </a:txBody>
                  <a:tcPr/>
                </a:tc>
                <a:tc>
                  <a:txBody>
                    <a:bodyPr/>
                    <a:lstStyle/>
                    <a:p>
                      <a:pPr algn="ctr"/>
                      <a:r>
                        <a:rPr lang="en-US" sz="1200" dirty="0"/>
                        <a:t>- Simple</a:t>
                      </a:r>
                    </a:p>
                  </a:txBody>
                  <a:tcPr/>
                </a:tc>
                <a:extLst>
                  <a:ext uri="{0D108BD9-81ED-4DB2-BD59-A6C34878D82A}">
                    <a16:rowId xmlns:a16="http://schemas.microsoft.com/office/drawing/2014/main" val="605691170"/>
                  </a:ext>
                </a:extLst>
              </a:tr>
              <a:tr h="370840">
                <a:tc>
                  <a:txBody>
                    <a:bodyPr/>
                    <a:lstStyle/>
                    <a:p>
                      <a:r>
                        <a:rPr lang="en-US" sz="1200" dirty="0"/>
                        <a:t>In flight transformation</a:t>
                      </a:r>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1370180014"/>
                  </a:ext>
                </a:extLst>
              </a:tr>
              <a:tr h="370840">
                <a:tc>
                  <a:txBody>
                    <a:bodyPr/>
                    <a:lstStyle/>
                    <a:p>
                      <a:r>
                        <a:rPr lang="en-US" sz="1200" dirty="0"/>
                        <a:t>Message Size</a:t>
                      </a:r>
                    </a:p>
                  </a:txBody>
                  <a:tcPr/>
                </a:tc>
                <a:tc>
                  <a:txBody>
                    <a:bodyPr/>
                    <a:lstStyle/>
                    <a:p>
                      <a:pPr algn="ctr"/>
                      <a:r>
                        <a:rPr lang="en-US" sz="1200" dirty="0"/>
                        <a:t>64 KB</a:t>
                      </a:r>
                    </a:p>
                  </a:txBody>
                  <a:tcPr/>
                </a:tc>
                <a:tc>
                  <a:txBody>
                    <a:bodyPr/>
                    <a:lstStyle/>
                    <a:p>
                      <a:pPr algn="ctr"/>
                      <a:r>
                        <a:rPr lang="en-US" sz="1200" dirty="0"/>
                        <a:t>256KB – 1 MB</a:t>
                      </a:r>
                    </a:p>
                  </a:txBody>
                  <a:tcPr/>
                </a:tc>
                <a:tc>
                  <a:txBody>
                    <a:bodyPr/>
                    <a:lstStyle/>
                    <a:p>
                      <a:pPr algn="ctr"/>
                      <a:r>
                        <a:rPr lang="en-US" sz="1200" dirty="0"/>
                        <a:t>256 KB</a:t>
                      </a:r>
                    </a:p>
                  </a:txBody>
                  <a:tcPr/>
                </a:tc>
                <a:tc>
                  <a:txBody>
                    <a:bodyPr/>
                    <a:lstStyle/>
                    <a:p>
                      <a:pPr algn="ctr"/>
                      <a:r>
                        <a:rPr lang="en-US" sz="1200" dirty="0"/>
                        <a:t>64 KB</a:t>
                      </a:r>
                    </a:p>
                  </a:txBody>
                  <a:tcPr/>
                </a:tc>
                <a:extLst>
                  <a:ext uri="{0D108BD9-81ED-4DB2-BD59-A6C34878D82A}">
                    <a16:rowId xmlns:a16="http://schemas.microsoft.com/office/drawing/2014/main" val="797143451"/>
                  </a:ext>
                </a:extLst>
              </a:tr>
              <a:tr h="370840">
                <a:tc>
                  <a:txBody>
                    <a:bodyPr/>
                    <a:lstStyle/>
                    <a:p>
                      <a:r>
                        <a:rPr lang="en-US" sz="1200" dirty="0"/>
                        <a:t>De-duplication</a:t>
                      </a:r>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31711303"/>
                  </a:ext>
                </a:extLst>
              </a:tr>
            </a:tbl>
          </a:graphicData>
        </a:graphic>
      </p:graphicFrame>
      <p:pic>
        <p:nvPicPr>
          <p:cNvPr id="13" name="Graphic 12" descr="Close">
            <a:extLst>
              <a:ext uri="{FF2B5EF4-FFF2-40B4-BE49-F238E27FC236}">
                <a16:creationId xmlns:a16="http://schemas.microsoft.com/office/drawing/2014/main" id="{48D6414C-44B2-4588-A6B5-E5E1B87899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33274" y="2357967"/>
            <a:ext cx="333217" cy="333217"/>
          </a:xfrm>
          <a:prstGeom prst="rect">
            <a:avLst/>
          </a:prstGeom>
        </p:spPr>
      </p:pic>
      <p:pic>
        <p:nvPicPr>
          <p:cNvPr id="15" name="Graphic 14" descr="Checkmark">
            <a:extLst>
              <a:ext uri="{FF2B5EF4-FFF2-40B4-BE49-F238E27FC236}">
                <a16:creationId xmlns:a16="http://schemas.microsoft.com/office/drawing/2014/main" id="{BBFD524A-971A-4214-85FE-412396B0B3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81934" y="3851043"/>
            <a:ext cx="333217" cy="333217"/>
          </a:xfrm>
          <a:prstGeom prst="rect">
            <a:avLst/>
          </a:prstGeom>
        </p:spPr>
      </p:pic>
      <p:pic>
        <p:nvPicPr>
          <p:cNvPr id="17" name="Graphic 16" descr="Close">
            <a:extLst>
              <a:ext uri="{FF2B5EF4-FFF2-40B4-BE49-F238E27FC236}">
                <a16:creationId xmlns:a16="http://schemas.microsoft.com/office/drawing/2014/main" id="{F1910561-4435-40F9-AF8C-94828A1470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81936" y="2307871"/>
            <a:ext cx="333217" cy="333217"/>
          </a:xfrm>
          <a:prstGeom prst="rect">
            <a:avLst/>
          </a:prstGeom>
        </p:spPr>
      </p:pic>
      <p:pic>
        <p:nvPicPr>
          <p:cNvPr id="18" name="Graphic 17" descr="Close">
            <a:extLst>
              <a:ext uri="{FF2B5EF4-FFF2-40B4-BE49-F238E27FC236}">
                <a16:creationId xmlns:a16="http://schemas.microsoft.com/office/drawing/2014/main" id="{19EAB73D-34B5-49AC-A321-A4F21E83B1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7158" y="2376800"/>
            <a:ext cx="333217" cy="333217"/>
          </a:xfrm>
          <a:prstGeom prst="rect">
            <a:avLst/>
          </a:prstGeom>
        </p:spPr>
      </p:pic>
      <p:pic>
        <p:nvPicPr>
          <p:cNvPr id="19" name="Graphic 18" descr="Checkmark">
            <a:extLst>
              <a:ext uri="{FF2B5EF4-FFF2-40B4-BE49-F238E27FC236}">
                <a16:creationId xmlns:a16="http://schemas.microsoft.com/office/drawing/2014/main" id="{4AEE9105-076A-413D-8FB1-96B0E5C2B7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29391" y="2307871"/>
            <a:ext cx="333217" cy="333217"/>
          </a:xfrm>
          <a:prstGeom prst="rect">
            <a:avLst/>
          </a:prstGeom>
        </p:spPr>
      </p:pic>
      <p:pic>
        <p:nvPicPr>
          <p:cNvPr id="20" name="Graphic 19" descr="Close">
            <a:extLst>
              <a:ext uri="{FF2B5EF4-FFF2-40B4-BE49-F238E27FC236}">
                <a16:creationId xmlns:a16="http://schemas.microsoft.com/office/drawing/2014/main" id="{A2AB1C45-1A42-41B9-BDCA-5B72CAB0D7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81935" y="2744262"/>
            <a:ext cx="333217" cy="333217"/>
          </a:xfrm>
          <a:prstGeom prst="rect">
            <a:avLst/>
          </a:prstGeom>
        </p:spPr>
      </p:pic>
      <p:pic>
        <p:nvPicPr>
          <p:cNvPr id="21" name="Graphic 20" descr="Close">
            <a:extLst>
              <a:ext uri="{FF2B5EF4-FFF2-40B4-BE49-F238E27FC236}">
                <a16:creationId xmlns:a16="http://schemas.microsoft.com/office/drawing/2014/main" id="{B27C4154-CD24-433A-BE5C-687D6FA291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7157" y="2744262"/>
            <a:ext cx="333217" cy="333217"/>
          </a:xfrm>
          <a:prstGeom prst="rect">
            <a:avLst/>
          </a:prstGeom>
        </p:spPr>
      </p:pic>
      <p:pic>
        <p:nvPicPr>
          <p:cNvPr id="22" name="Graphic 21" descr="Checkmark">
            <a:extLst>
              <a:ext uri="{FF2B5EF4-FFF2-40B4-BE49-F238E27FC236}">
                <a16:creationId xmlns:a16="http://schemas.microsoft.com/office/drawing/2014/main" id="{98BF6F10-F791-41B7-9ACE-305C155710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29391" y="2711376"/>
            <a:ext cx="333217" cy="333217"/>
          </a:xfrm>
          <a:prstGeom prst="rect">
            <a:avLst/>
          </a:prstGeom>
        </p:spPr>
      </p:pic>
      <p:pic>
        <p:nvPicPr>
          <p:cNvPr id="23" name="Graphic 22" descr="Checkmark">
            <a:extLst>
              <a:ext uri="{FF2B5EF4-FFF2-40B4-BE49-F238E27FC236}">
                <a16:creationId xmlns:a16="http://schemas.microsoft.com/office/drawing/2014/main" id="{6516A5B9-F0FB-4898-B9FC-BB3455922F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33274" y="2726088"/>
            <a:ext cx="333217" cy="333217"/>
          </a:xfrm>
          <a:prstGeom prst="rect">
            <a:avLst/>
          </a:prstGeom>
        </p:spPr>
      </p:pic>
      <p:pic>
        <p:nvPicPr>
          <p:cNvPr id="28" name="Graphic 27" descr="Checkmark">
            <a:extLst>
              <a:ext uri="{FF2B5EF4-FFF2-40B4-BE49-F238E27FC236}">
                <a16:creationId xmlns:a16="http://schemas.microsoft.com/office/drawing/2014/main" id="{BCF21C3C-631C-4F0B-BAA2-33BDE33561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29390" y="3851042"/>
            <a:ext cx="333217" cy="333217"/>
          </a:xfrm>
          <a:prstGeom prst="rect">
            <a:avLst/>
          </a:prstGeom>
        </p:spPr>
      </p:pic>
      <p:pic>
        <p:nvPicPr>
          <p:cNvPr id="30" name="Graphic 29" descr="Checkmark">
            <a:extLst>
              <a:ext uri="{FF2B5EF4-FFF2-40B4-BE49-F238E27FC236}">
                <a16:creationId xmlns:a16="http://schemas.microsoft.com/office/drawing/2014/main" id="{D1FB725D-41F9-4211-85E7-94ADD835D9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20290" y="3851042"/>
            <a:ext cx="333217" cy="333217"/>
          </a:xfrm>
          <a:prstGeom prst="rect">
            <a:avLst/>
          </a:prstGeom>
        </p:spPr>
      </p:pic>
      <p:pic>
        <p:nvPicPr>
          <p:cNvPr id="31" name="Graphic 30" descr="Close">
            <a:extLst>
              <a:ext uri="{FF2B5EF4-FFF2-40B4-BE49-F238E27FC236}">
                <a16:creationId xmlns:a16="http://schemas.microsoft.com/office/drawing/2014/main" id="{C6A6A668-C7D6-4D2B-880B-5006A2A04B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7157" y="3844903"/>
            <a:ext cx="333217" cy="333217"/>
          </a:xfrm>
          <a:prstGeom prst="rect">
            <a:avLst/>
          </a:prstGeom>
        </p:spPr>
      </p:pic>
      <p:pic>
        <p:nvPicPr>
          <p:cNvPr id="32" name="Graphic 31" descr="Checkmark">
            <a:extLst>
              <a:ext uri="{FF2B5EF4-FFF2-40B4-BE49-F238E27FC236}">
                <a16:creationId xmlns:a16="http://schemas.microsoft.com/office/drawing/2014/main" id="{CAFCAEA5-195D-40EE-9C6C-767CC43F7B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81933" y="4224752"/>
            <a:ext cx="333217" cy="333217"/>
          </a:xfrm>
          <a:prstGeom prst="rect">
            <a:avLst/>
          </a:prstGeom>
        </p:spPr>
      </p:pic>
      <p:pic>
        <p:nvPicPr>
          <p:cNvPr id="33" name="Graphic 32" descr="Checkmark">
            <a:extLst>
              <a:ext uri="{FF2B5EF4-FFF2-40B4-BE49-F238E27FC236}">
                <a16:creationId xmlns:a16="http://schemas.microsoft.com/office/drawing/2014/main" id="{E2BC421A-29C1-4706-8F1B-6E18BEA07F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29389" y="4220850"/>
            <a:ext cx="333217" cy="333217"/>
          </a:xfrm>
          <a:prstGeom prst="rect">
            <a:avLst/>
          </a:prstGeom>
        </p:spPr>
      </p:pic>
      <p:pic>
        <p:nvPicPr>
          <p:cNvPr id="34" name="Graphic 33" descr="Close">
            <a:extLst>
              <a:ext uri="{FF2B5EF4-FFF2-40B4-BE49-F238E27FC236}">
                <a16:creationId xmlns:a16="http://schemas.microsoft.com/office/drawing/2014/main" id="{5FE077C7-6779-47D3-877D-253C5D1513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81933" y="4591288"/>
            <a:ext cx="333217" cy="333217"/>
          </a:xfrm>
          <a:prstGeom prst="rect">
            <a:avLst/>
          </a:prstGeom>
        </p:spPr>
      </p:pic>
      <p:pic>
        <p:nvPicPr>
          <p:cNvPr id="35" name="Graphic 34" descr="Checkmark">
            <a:extLst>
              <a:ext uri="{FF2B5EF4-FFF2-40B4-BE49-F238E27FC236}">
                <a16:creationId xmlns:a16="http://schemas.microsoft.com/office/drawing/2014/main" id="{5D976A98-3629-4D06-8C6F-82469D9488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29389" y="4591288"/>
            <a:ext cx="333217" cy="333217"/>
          </a:xfrm>
          <a:prstGeom prst="rect">
            <a:avLst/>
          </a:prstGeom>
        </p:spPr>
      </p:pic>
      <p:pic>
        <p:nvPicPr>
          <p:cNvPr id="37" name="Graphic 36" descr="Checkmark">
            <a:extLst>
              <a:ext uri="{FF2B5EF4-FFF2-40B4-BE49-F238E27FC236}">
                <a16:creationId xmlns:a16="http://schemas.microsoft.com/office/drawing/2014/main" id="{32631082-5AA6-4E2B-8ED0-2D928EDDAA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37157" y="4220059"/>
            <a:ext cx="333217" cy="333217"/>
          </a:xfrm>
          <a:prstGeom prst="rect">
            <a:avLst/>
          </a:prstGeom>
        </p:spPr>
      </p:pic>
      <p:pic>
        <p:nvPicPr>
          <p:cNvPr id="39" name="Graphic 38" descr="Checkmark">
            <a:extLst>
              <a:ext uri="{FF2B5EF4-FFF2-40B4-BE49-F238E27FC236}">
                <a16:creationId xmlns:a16="http://schemas.microsoft.com/office/drawing/2014/main" id="{BCA16D30-93BC-42D8-84F0-1E989A33AB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31317" y="4220059"/>
            <a:ext cx="333217" cy="333217"/>
          </a:xfrm>
          <a:prstGeom prst="rect">
            <a:avLst/>
          </a:prstGeom>
        </p:spPr>
      </p:pic>
      <p:pic>
        <p:nvPicPr>
          <p:cNvPr id="40" name="Graphic 39" descr="Close">
            <a:extLst>
              <a:ext uri="{FF2B5EF4-FFF2-40B4-BE49-F238E27FC236}">
                <a16:creationId xmlns:a16="http://schemas.microsoft.com/office/drawing/2014/main" id="{7B005C72-DE7F-4F6F-96F6-06A847DF05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08106" y="4591288"/>
            <a:ext cx="333217" cy="333217"/>
          </a:xfrm>
          <a:prstGeom prst="rect">
            <a:avLst/>
          </a:prstGeom>
        </p:spPr>
      </p:pic>
      <p:pic>
        <p:nvPicPr>
          <p:cNvPr id="41" name="Graphic 40" descr="Close">
            <a:extLst>
              <a:ext uri="{FF2B5EF4-FFF2-40B4-BE49-F238E27FC236}">
                <a16:creationId xmlns:a16="http://schemas.microsoft.com/office/drawing/2014/main" id="{583787C9-F6A8-400D-A0F3-3B41C5D93A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7156" y="4591288"/>
            <a:ext cx="333217" cy="333217"/>
          </a:xfrm>
          <a:prstGeom prst="rect">
            <a:avLst/>
          </a:prstGeom>
        </p:spPr>
      </p:pic>
      <p:pic>
        <p:nvPicPr>
          <p:cNvPr id="42" name="Graphic 41" descr="Close">
            <a:extLst>
              <a:ext uri="{FF2B5EF4-FFF2-40B4-BE49-F238E27FC236}">
                <a16:creationId xmlns:a16="http://schemas.microsoft.com/office/drawing/2014/main" id="{48367350-7BA7-44A3-8AA2-E155176F76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81932" y="4957824"/>
            <a:ext cx="333217" cy="333217"/>
          </a:xfrm>
          <a:prstGeom prst="rect">
            <a:avLst/>
          </a:prstGeom>
        </p:spPr>
      </p:pic>
      <p:pic>
        <p:nvPicPr>
          <p:cNvPr id="43" name="Graphic 42" descr="Checkmark">
            <a:extLst>
              <a:ext uri="{FF2B5EF4-FFF2-40B4-BE49-F238E27FC236}">
                <a16:creationId xmlns:a16="http://schemas.microsoft.com/office/drawing/2014/main" id="{8E83641A-9F97-46D2-B815-9F3A70A788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29314" y="4957824"/>
            <a:ext cx="333217" cy="333217"/>
          </a:xfrm>
          <a:prstGeom prst="rect">
            <a:avLst/>
          </a:prstGeom>
        </p:spPr>
      </p:pic>
      <p:pic>
        <p:nvPicPr>
          <p:cNvPr id="44" name="Graphic 43" descr="Close">
            <a:extLst>
              <a:ext uri="{FF2B5EF4-FFF2-40B4-BE49-F238E27FC236}">
                <a16:creationId xmlns:a16="http://schemas.microsoft.com/office/drawing/2014/main" id="{41657E62-BB48-432A-8408-B1F449B27E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09665" y="4967710"/>
            <a:ext cx="333217" cy="333217"/>
          </a:xfrm>
          <a:prstGeom prst="rect">
            <a:avLst/>
          </a:prstGeom>
        </p:spPr>
      </p:pic>
      <p:pic>
        <p:nvPicPr>
          <p:cNvPr id="45" name="Graphic 44" descr="Checkmark">
            <a:extLst>
              <a:ext uri="{FF2B5EF4-FFF2-40B4-BE49-F238E27FC236}">
                <a16:creationId xmlns:a16="http://schemas.microsoft.com/office/drawing/2014/main" id="{43AE485F-CF2B-43D9-9960-17A6967F36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07820" y="4953009"/>
            <a:ext cx="333217" cy="333217"/>
          </a:xfrm>
          <a:prstGeom prst="rect">
            <a:avLst/>
          </a:prstGeom>
        </p:spPr>
      </p:pic>
      <p:pic>
        <p:nvPicPr>
          <p:cNvPr id="46" name="Graphic 45" descr="Close">
            <a:extLst>
              <a:ext uri="{FF2B5EF4-FFF2-40B4-BE49-F238E27FC236}">
                <a16:creationId xmlns:a16="http://schemas.microsoft.com/office/drawing/2014/main" id="{42EA0EB3-7756-45C4-8CF5-8CA8434B4C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81931" y="5331533"/>
            <a:ext cx="333217" cy="333217"/>
          </a:xfrm>
          <a:prstGeom prst="rect">
            <a:avLst/>
          </a:prstGeom>
        </p:spPr>
      </p:pic>
      <p:pic>
        <p:nvPicPr>
          <p:cNvPr id="47" name="Graphic 46" descr="Close">
            <a:extLst>
              <a:ext uri="{FF2B5EF4-FFF2-40B4-BE49-F238E27FC236}">
                <a16:creationId xmlns:a16="http://schemas.microsoft.com/office/drawing/2014/main" id="{3F4DBD08-C6FB-4DB7-AEC4-7D87AE79F9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31316" y="5328049"/>
            <a:ext cx="333217" cy="333217"/>
          </a:xfrm>
          <a:prstGeom prst="rect">
            <a:avLst/>
          </a:prstGeom>
        </p:spPr>
      </p:pic>
      <p:pic>
        <p:nvPicPr>
          <p:cNvPr id="48" name="Graphic 47" descr="Checkmark">
            <a:extLst>
              <a:ext uri="{FF2B5EF4-FFF2-40B4-BE49-F238E27FC236}">
                <a16:creationId xmlns:a16="http://schemas.microsoft.com/office/drawing/2014/main" id="{6EEBBB28-5FCC-4626-A56F-5D9C2737BF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29389" y="5328049"/>
            <a:ext cx="333217" cy="333217"/>
          </a:xfrm>
          <a:prstGeom prst="rect">
            <a:avLst/>
          </a:prstGeom>
        </p:spPr>
      </p:pic>
      <p:pic>
        <p:nvPicPr>
          <p:cNvPr id="49" name="Graphic 48" descr="Close">
            <a:extLst>
              <a:ext uri="{FF2B5EF4-FFF2-40B4-BE49-F238E27FC236}">
                <a16:creationId xmlns:a16="http://schemas.microsoft.com/office/drawing/2014/main" id="{CF9AB085-B52D-4359-9047-2689BAFB7B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8714" y="5337673"/>
            <a:ext cx="333217" cy="333217"/>
          </a:xfrm>
          <a:prstGeom prst="rect">
            <a:avLst/>
          </a:prstGeom>
        </p:spPr>
      </p:pic>
      <p:pic>
        <p:nvPicPr>
          <p:cNvPr id="50" name="Graphic 49" descr="Close">
            <a:extLst>
              <a:ext uri="{FF2B5EF4-FFF2-40B4-BE49-F238E27FC236}">
                <a16:creationId xmlns:a16="http://schemas.microsoft.com/office/drawing/2014/main" id="{BDC4F2E2-6842-498C-ACD4-BCA7923A5C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81930" y="6064605"/>
            <a:ext cx="333217" cy="333217"/>
          </a:xfrm>
          <a:prstGeom prst="rect">
            <a:avLst/>
          </a:prstGeom>
        </p:spPr>
      </p:pic>
      <p:pic>
        <p:nvPicPr>
          <p:cNvPr id="51" name="Graphic 50" descr="Close">
            <a:extLst>
              <a:ext uri="{FF2B5EF4-FFF2-40B4-BE49-F238E27FC236}">
                <a16:creationId xmlns:a16="http://schemas.microsoft.com/office/drawing/2014/main" id="{22DDDF2C-4D92-4180-A858-652C3A0082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31315" y="6064193"/>
            <a:ext cx="333217" cy="333217"/>
          </a:xfrm>
          <a:prstGeom prst="rect">
            <a:avLst/>
          </a:prstGeom>
        </p:spPr>
      </p:pic>
      <p:pic>
        <p:nvPicPr>
          <p:cNvPr id="52" name="Graphic 51" descr="Close">
            <a:extLst>
              <a:ext uri="{FF2B5EF4-FFF2-40B4-BE49-F238E27FC236}">
                <a16:creationId xmlns:a16="http://schemas.microsoft.com/office/drawing/2014/main" id="{5D98D37B-1220-4B4B-BB24-105A9DC9DD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7156" y="6058979"/>
            <a:ext cx="333217" cy="333217"/>
          </a:xfrm>
          <a:prstGeom prst="rect">
            <a:avLst/>
          </a:prstGeom>
        </p:spPr>
      </p:pic>
      <p:pic>
        <p:nvPicPr>
          <p:cNvPr id="53" name="Graphic 52" descr="Checkmark">
            <a:extLst>
              <a:ext uri="{FF2B5EF4-FFF2-40B4-BE49-F238E27FC236}">
                <a16:creationId xmlns:a16="http://schemas.microsoft.com/office/drawing/2014/main" id="{8AF794A8-15A2-4296-A000-9BA2F014BA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29389" y="6058978"/>
            <a:ext cx="333217" cy="333217"/>
          </a:xfrm>
          <a:prstGeom prst="rect">
            <a:avLst/>
          </a:prstGeom>
        </p:spPr>
      </p:pic>
      <p:sp>
        <p:nvSpPr>
          <p:cNvPr id="55" name="Title 2">
            <a:extLst>
              <a:ext uri="{FF2B5EF4-FFF2-40B4-BE49-F238E27FC236}">
                <a16:creationId xmlns:a16="http://schemas.microsoft.com/office/drawing/2014/main" id="{C0C53170-B29C-49EB-BB01-DE722DF6F9F4}"/>
              </a:ext>
            </a:extLst>
          </p:cNvPr>
          <p:cNvSpPr txBox="1">
            <a:spLocks/>
          </p:cNvSpPr>
          <p:nvPr/>
        </p:nvSpPr>
        <p:spPr>
          <a:xfrm>
            <a:off x="576699" y="448700"/>
            <a:ext cx="10801919" cy="708977"/>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5998"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en-GB" sz="4607" dirty="0"/>
              <a:t>Event Grid in Comparison</a:t>
            </a:r>
          </a:p>
        </p:txBody>
      </p:sp>
    </p:spTree>
    <p:extLst>
      <p:ext uri="{BB962C8B-B14F-4D97-AF65-F5344CB8AC3E}">
        <p14:creationId xmlns:p14="http://schemas.microsoft.com/office/powerpoint/2010/main" val="40858720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7643-14EE-46EC-86F7-9054AEC4BE34}"/>
              </a:ext>
            </a:extLst>
          </p:cNvPr>
          <p:cNvSpPr>
            <a:spLocks noGrp="1"/>
          </p:cNvSpPr>
          <p:nvPr>
            <p:ph type="title"/>
          </p:nvPr>
        </p:nvSpPr>
        <p:spPr>
          <a:xfrm>
            <a:off x="576699" y="448700"/>
            <a:ext cx="10801919" cy="708977"/>
          </a:xfrm>
        </p:spPr>
        <p:txBody>
          <a:bodyPr/>
          <a:lstStyle/>
          <a:p>
            <a:pPr>
              <a:defRPr/>
            </a:pPr>
            <a:r>
              <a:rPr lang="en-US" sz="4607"/>
              <a:t>Benefit from broad coverage</a:t>
            </a:r>
          </a:p>
        </p:txBody>
      </p:sp>
      <p:sp>
        <p:nvSpPr>
          <p:cNvPr id="33" name="Rectangle 32">
            <a:extLst>
              <a:ext uri="{FF2B5EF4-FFF2-40B4-BE49-F238E27FC236}">
                <a16:creationId xmlns:a16="http://schemas.microsoft.com/office/drawing/2014/main" id="{11BDC1F9-861B-491E-9ACC-C499A7FF8D3F}"/>
              </a:ext>
            </a:extLst>
          </p:cNvPr>
          <p:cNvSpPr/>
          <p:nvPr/>
        </p:nvSpPr>
        <p:spPr bwMode="auto">
          <a:xfrm>
            <a:off x="461755" y="2084559"/>
            <a:ext cx="5627753" cy="443689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19901DD4-5ED3-4412-AEA2-A461DFC52C15}"/>
              </a:ext>
            </a:extLst>
          </p:cNvPr>
          <p:cNvSpPr/>
          <p:nvPr/>
        </p:nvSpPr>
        <p:spPr bwMode="auto">
          <a:xfrm>
            <a:off x="449015" y="1335370"/>
            <a:ext cx="5640493" cy="748993"/>
          </a:xfrm>
          <a:prstGeom prst="rect">
            <a:avLst/>
          </a:prstGeom>
          <a:solidFill>
            <a:schemeClr val="accent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224074" rIns="179259" bIns="143407" numCol="1" spcCol="0" rtlCol="0" fromWordArt="0" anchor="t" anchorCtr="0" forceAA="0" compatLnSpc="1">
            <a:prstTxWarp prst="textNoShape">
              <a:avLst/>
            </a:prstTxWarp>
            <a:noAutofit/>
          </a:bodyPr>
          <a:lstStyle/>
          <a:p>
            <a:pPr defTabSz="896042">
              <a:lnSpc>
                <a:spcPct val="90000"/>
              </a:lnSpc>
              <a:defRPr/>
            </a:pPr>
            <a:r>
              <a:rPr lang="en-US" sz="1961" kern="0" dirty="0">
                <a:gradFill>
                  <a:gsLst>
                    <a:gs pos="8750">
                      <a:schemeClr val="bg1"/>
                    </a:gs>
                    <a:gs pos="41000">
                      <a:schemeClr val="bg1"/>
                    </a:gs>
                  </a:gsLst>
                  <a:lin ang="16200000" scaled="1"/>
                </a:gradFill>
                <a:latin typeface="Segoe UI Semibold" panose="020B0702040204020203" pitchFamily="34" charset="0"/>
                <a:cs typeface="Segoe UI Semibold" panose="020B0702040204020203" pitchFamily="34" charset="0"/>
              </a:rPr>
              <a:t>Event Publishers</a:t>
            </a:r>
          </a:p>
        </p:txBody>
      </p:sp>
      <p:sp>
        <p:nvSpPr>
          <p:cNvPr id="133" name="News_E900">
            <a:extLst>
              <a:ext uri="{FF2B5EF4-FFF2-40B4-BE49-F238E27FC236}">
                <a16:creationId xmlns:a16="http://schemas.microsoft.com/office/drawing/2014/main" id="{D2F1ACC0-9E43-4591-9D1D-EA2B2298B21E}"/>
              </a:ext>
            </a:extLst>
          </p:cNvPr>
          <p:cNvSpPr>
            <a:spLocks noChangeAspect="1" noEditPoints="1"/>
          </p:cNvSpPr>
          <p:nvPr/>
        </p:nvSpPr>
        <p:spPr bwMode="auto">
          <a:xfrm>
            <a:off x="611159" y="1567764"/>
            <a:ext cx="403391" cy="269263"/>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134" name="Group 133">
            <a:extLst>
              <a:ext uri="{FF2B5EF4-FFF2-40B4-BE49-F238E27FC236}">
                <a16:creationId xmlns:a16="http://schemas.microsoft.com/office/drawing/2014/main" id="{31FDA2C1-32BB-4DF6-BEE9-1EFD19DE821B}"/>
              </a:ext>
            </a:extLst>
          </p:cNvPr>
          <p:cNvGrpSpPr/>
          <p:nvPr/>
        </p:nvGrpSpPr>
        <p:grpSpPr>
          <a:xfrm>
            <a:off x="641164" y="2744305"/>
            <a:ext cx="5305434" cy="398228"/>
            <a:chOff x="653229" y="2582758"/>
            <a:chExt cx="5412587" cy="406271"/>
          </a:xfrm>
        </p:grpSpPr>
        <p:sp>
          <p:nvSpPr>
            <p:cNvPr id="135" name="Content Placeholder 2">
              <a:extLst>
                <a:ext uri="{FF2B5EF4-FFF2-40B4-BE49-F238E27FC236}">
                  <a16:creationId xmlns:a16="http://schemas.microsoft.com/office/drawing/2014/main" id="{AB2871B4-E91E-41CD-953B-ABF5A479AC0F}"/>
                </a:ext>
              </a:extLst>
            </p:cNvPr>
            <p:cNvSpPr txBox="1">
              <a:spLocks/>
            </p:cNvSpPr>
            <p:nvPr/>
          </p:nvSpPr>
          <p:spPr>
            <a:xfrm>
              <a:off x="954978" y="2582758"/>
              <a:ext cx="5110838"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dirty="0">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Blob Storage</a:t>
              </a:r>
            </a:p>
          </p:txBody>
        </p:sp>
        <p:grpSp>
          <p:nvGrpSpPr>
            <p:cNvPr id="136" name="Group 135">
              <a:extLst>
                <a:ext uri="{FF2B5EF4-FFF2-40B4-BE49-F238E27FC236}">
                  <a16:creationId xmlns:a16="http://schemas.microsoft.com/office/drawing/2014/main" id="{106D22C2-5B89-44BB-B127-0133961905CF}"/>
                </a:ext>
              </a:extLst>
            </p:cNvPr>
            <p:cNvGrpSpPr/>
            <p:nvPr/>
          </p:nvGrpSpPr>
          <p:grpSpPr>
            <a:xfrm>
              <a:off x="653229" y="2635231"/>
              <a:ext cx="289560" cy="289560"/>
              <a:chOff x="653229" y="2635231"/>
              <a:chExt cx="289560" cy="289560"/>
            </a:xfrm>
          </p:grpSpPr>
          <p:sp>
            <p:nvSpPr>
              <p:cNvPr id="137" name="Oval 136">
                <a:extLst>
                  <a:ext uri="{FF2B5EF4-FFF2-40B4-BE49-F238E27FC236}">
                    <a16:creationId xmlns:a16="http://schemas.microsoft.com/office/drawing/2014/main" id="{80B54B8A-9C96-41C4-9C1B-DE4065ACE578}"/>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check">
                <a:extLst>
                  <a:ext uri="{FF2B5EF4-FFF2-40B4-BE49-F238E27FC236}">
                    <a16:creationId xmlns:a16="http://schemas.microsoft.com/office/drawing/2014/main" id="{6BC958C5-6E0B-42C0-A00F-DC0407748D1A}"/>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39" name="Group 138">
            <a:extLst>
              <a:ext uri="{FF2B5EF4-FFF2-40B4-BE49-F238E27FC236}">
                <a16:creationId xmlns:a16="http://schemas.microsoft.com/office/drawing/2014/main" id="{9EF9F429-5D90-474B-A8DD-708703F79214}"/>
              </a:ext>
            </a:extLst>
          </p:cNvPr>
          <p:cNvGrpSpPr/>
          <p:nvPr/>
        </p:nvGrpSpPr>
        <p:grpSpPr>
          <a:xfrm>
            <a:off x="641164" y="3186106"/>
            <a:ext cx="3417571" cy="398228"/>
            <a:chOff x="653229" y="3224285"/>
            <a:chExt cx="3486596" cy="406270"/>
          </a:xfrm>
        </p:grpSpPr>
        <p:sp>
          <p:nvSpPr>
            <p:cNvPr id="140" name="Content Placeholder 2">
              <a:extLst>
                <a:ext uri="{FF2B5EF4-FFF2-40B4-BE49-F238E27FC236}">
                  <a16:creationId xmlns:a16="http://schemas.microsoft.com/office/drawing/2014/main" id="{36940219-63D7-44DC-A14F-ADE5B654434C}"/>
                </a:ext>
              </a:extLst>
            </p:cNvPr>
            <p:cNvSpPr txBox="1">
              <a:spLocks/>
            </p:cNvSpPr>
            <p:nvPr/>
          </p:nvSpPr>
          <p:spPr>
            <a:xfrm>
              <a:off x="954978" y="3224285"/>
              <a:ext cx="3184847" cy="406270"/>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Resource Groups</a:t>
              </a:r>
            </a:p>
          </p:txBody>
        </p:sp>
        <p:grpSp>
          <p:nvGrpSpPr>
            <p:cNvPr id="141" name="Group 140">
              <a:extLst>
                <a:ext uri="{FF2B5EF4-FFF2-40B4-BE49-F238E27FC236}">
                  <a16:creationId xmlns:a16="http://schemas.microsoft.com/office/drawing/2014/main" id="{C7090FB5-24B7-4032-824F-AB1426808900}"/>
                </a:ext>
              </a:extLst>
            </p:cNvPr>
            <p:cNvGrpSpPr/>
            <p:nvPr/>
          </p:nvGrpSpPr>
          <p:grpSpPr>
            <a:xfrm>
              <a:off x="653229" y="3273812"/>
              <a:ext cx="289560" cy="289560"/>
              <a:chOff x="653229" y="2635231"/>
              <a:chExt cx="289560" cy="289560"/>
            </a:xfrm>
          </p:grpSpPr>
          <p:sp>
            <p:nvSpPr>
              <p:cNvPr id="142" name="Oval 141">
                <a:extLst>
                  <a:ext uri="{FF2B5EF4-FFF2-40B4-BE49-F238E27FC236}">
                    <a16:creationId xmlns:a16="http://schemas.microsoft.com/office/drawing/2014/main" id="{85DFAFCA-6156-41B7-90D4-177F0D2301EB}"/>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check">
                <a:extLst>
                  <a:ext uri="{FF2B5EF4-FFF2-40B4-BE49-F238E27FC236}">
                    <a16:creationId xmlns:a16="http://schemas.microsoft.com/office/drawing/2014/main" id="{F208C698-990F-45EC-BC23-AD0C17975BBC}"/>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44" name="Group 143">
            <a:extLst>
              <a:ext uri="{FF2B5EF4-FFF2-40B4-BE49-F238E27FC236}">
                <a16:creationId xmlns:a16="http://schemas.microsoft.com/office/drawing/2014/main" id="{4419D1E5-C57D-4F76-97D7-52A201DF9B1F}"/>
              </a:ext>
            </a:extLst>
          </p:cNvPr>
          <p:cNvGrpSpPr/>
          <p:nvPr/>
        </p:nvGrpSpPr>
        <p:grpSpPr>
          <a:xfrm>
            <a:off x="641164" y="3627907"/>
            <a:ext cx="5305434" cy="398228"/>
            <a:chOff x="653229" y="3859460"/>
            <a:chExt cx="5412586" cy="406271"/>
          </a:xfrm>
        </p:grpSpPr>
        <p:sp>
          <p:nvSpPr>
            <p:cNvPr id="145" name="Content Placeholder 2">
              <a:extLst>
                <a:ext uri="{FF2B5EF4-FFF2-40B4-BE49-F238E27FC236}">
                  <a16:creationId xmlns:a16="http://schemas.microsoft.com/office/drawing/2014/main" id="{B48D0083-61CC-4941-B447-355F4A7F0D8C}"/>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Azure Subscriptions</a:t>
              </a:r>
            </a:p>
          </p:txBody>
        </p:sp>
        <p:grpSp>
          <p:nvGrpSpPr>
            <p:cNvPr id="146" name="Group 145">
              <a:extLst>
                <a:ext uri="{FF2B5EF4-FFF2-40B4-BE49-F238E27FC236}">
                  <a16:creationId xmlns:a16="http://schemas.microsoft.com/office/drawing/2014/main" id="{443DF729-86E2-485B-91F1-387C34456FD1}"/>
                </a:ext>
              </a:extLst>
            </p:cNvPr>
            <p:cNvGrpSpPr/>
            <p:nvPr/>
          </p:nvGrpSpPr>
          <p:grpSpPr>
            <a:xfrm>
              <a:off x="653229" y="3912393"/>
              <a:ext cx="289560" cy="289560"/>
              <a:chOff x="653229" y="2635231"/>
              <a:chExt cx="289560" cy="289560"/>
            </a:xfrm>
          </p:grpSpPr>
          <p:sp>
            <p:nvSpPr>
              <p:cNvPr id="147" name="Oval 146">
                <a:extLst>
                  <a:ext uri="{FF2B5EF4-FFF2-40B4-BE49-F238E27FC236}">
                    <a16:creationId xmlns:a16="http://schemas.microsoft.com/office/drawing/2014/main" id="{62E14F6F-7BC4-45A0-8F59-E5E69F0523B4}"/>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check">
                <a:extLst>
                  <a:ext uri="{FF2B5EF4-FFF2-40B4-BE49-F238E27FC236}">
                    <a16:creationId xmlns:a16="http://schemas.microsoft.com/office/drawing/2014/main" id="{C84F2138-E529-4EE6-91D5-30D3C1CB804C}"/>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sp>
        <p:nvSpPr>
          <p:cNvPr id="149" name="TextBox 148">
            <a:extLst>
              <a:ext uri="{FF2B5EF4-FFF2-40B4-BE49-F238E27FC236}">
                <a16:creationId xmlns:a16="http://schemas.microsoft.com/office/drawing/2014/main" id="{3CF9EDF3-CEBA-4D96-A611-AC0BB62442FD}"/>
              </a:ext>
            </a:extLst>
          </p:cNvPr>
          <p:cNvSpPr txBox="1"/>
          <p:nvPr/>
        </p:nvSpPr>
        <p:spPr>
          <a:xfrm>
            <a:off x="486190" y="2210324"/>
            <a:ext cx="3337835" cy="524522"/>
          </a:xfrm>
          <a:prstGeom prst="rect">
            <a:avLst/>
          </a:prstGeom>
          <a:noFill/>
        </p:spPr>
        <p:txBody>
          <a:bodyPr wrap="square" lIns="179259" tIns="143407" rIns="179259" bIns="143407" rtlCol="0">
            <a:spAutoFit/>
          </a:bodyPr>
          <a:lstStyle/>
          <a:p>
            <a:pPr defTabSz="913862">
              <a:lnSpc>
                <a:spcPct val="90000"/>
              </a:lnSpc>
              <a:spcAft>
                <a:spcPts val="1765"/>
              </a:spcAft>
              <a:buSzPct val="90000"/>
              <a:defRPr/>
            </a:pPr>
            <a:r>
              <a:rPr lang="en-US" sz="1730">
                <a:solidFill>
                  <a:schemeClr val="accent5"/>
                </a:solidFill>
                <a:latin typeface="Segoe UI Semibold" panose="020B0702040204020203" pitchFamily="34" charset="0"/>
                <a:cs typeface="Segoe UI Semibold" panose="020B0702040204020203" pitchFamily="34" charset="0"/>
              </a:rPr>
              <a:t>Immediately available</a:t>
            </a:r>
          </a:p>
        </p:txBody>
      </p:sp>
      <p:grpSp>
        <p:nvGrpSpPr>
          <p:cNvPr id="155" name="Group 154">
            <a:extLst>
              <a:ext uri="{FF2B5EF4-FFF2-40B4-BE49-F238E27FC236}">
                <a16:creationId xmlns:a16="http://schemas.microsoft.com/office/drawing/2014/main" id="{F9F94C71-9E04-46AE-A833-500CDA3E693F}"/>
              </a:ext>
            </a:extLst>
          </p:cNvPr>
          <p:cNvGrpSpPr/>
          <p:nvPr/>
        </p:nvGrpSpPr>
        <p:grpSpPr>
          <a:xfrm>
            <a:off x="641164" y="4069708"/>
            <a:ext cx="5305434" cy="398228"/>
            <a:chOff x="653229" y="3859460"/>
            <a:chExt cx="5412586" cy="406271"/>
          </a:xfrm>
        </p:grpSpPr>
        <p:sp>
          <p:nvSpPr>
            <p:cNvPr id="156" name="Content Placeholder 2">
              <a:extLst>
                <a:ext uri="{FF2B5EF4-FFF2-40B4-BE49-F238E27FC236}">
                  <a16:creationId xmlns:a16="http://schemas.microsoft.com/office/drawing/2014/main" id="{03B6BCEE-24AD-44D1-A49E-8E68EC488E72}"/>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Event Hubs</a:t>
              </a:r>
            </a:p>
          </p:txBody>
        </p:sp>
        <p:grpSp>
          <p:nvGrpSpPr>
            <p:cNvPr id="157" name="Group 156">
              <a:extLst>
                <a:ext uri="{FF2B5EF4-FFF2-40B4-BE49-F238E27FC236}">
                  <a16:creationId xmlns:a16="http://schemas.microsoft.com/office/drawing/2014/main" id="{4E6F1423-CF8B-409B-86DF-A11285974D49}"/>
                </a:ext>
              </a:extLst>
            </p:cNvPr>
            <p:cNvGrpSpPr/>
            <p:nvPr/>
          </p:nvGrpSpPr>
          <p:grpSpPr>
            <a:xfrm>
              <a:off x="653229" y="3912393"/>
              <a:ext cx="289560" cy="289560"/>
              <a:chOff x="653229" y="2635231"/>
              <a:chExt cx="289560" cy="289560"/>
            </a:xfrm>
          </p:grpSpPr>
          <p:sp>
            <p:nvSpPr>
              <p:cNvPr id="158" name="Oval 157">
                <a:extLst>
                  <a:ext uri="{FF2B5EF4-FFF2-40B4-BE49-F238E27FC236}">
                    <a16:creationId xmlns:a16="http://schemas.microsoft.com/office/drawing/2014/main" id="{462BBF2E-D7C2-4000-B0DE-D2FB04894409}"/>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check">
                <a:extLst>
                  <a:ext uri="{FF2B5EF4-FFF2-40B4-BE49-F238E27FC236}">
                    <a16:creationId xmlns:a16="http://schemas.microsoft.com/office/drawing/2014/main" id="{D5BD8037-9078-4BB7-A44D-B2367CE284DD}"/>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60" name="Group 159">
            <a:extLst>
              <a:ext uri="{FF2B5EF4-FFF2-40B4-BE49-F238E27FC236}">
                <a16:creationId xmlns:a16="http://schemas.microsoft.com/office/drawing/2014/main" id="{63110B11-51D3-4FD1-B549-996F365F0A23}"/>
              </a:ext>
            </a:extLst>
          </p:cNvPr>
          <p:cNvGrpSpPr/>
          <p:nvPr/>
        </p:nvGrpSpPr>
        <p:grpSpPr>
          <a:xfrm>
            <a:off x="641164" y="4511511"/>
            <a:ext cx="5305434" cy="398228"/>
            <a:chOff x="653229" y="3859460"/>
            <a:chExt cx="5412586" cy="406271"/>
          </a:xfrm>
        </p:grpSpPr>
        <p:sp>
          <p:nvSpPr>
            <p:cNvPr id="161" name="Content Placeholder 2">
              <a:extLst>
                <a:ext uri="{FF2B5EF4-FFF2-40B4-BE49-F238E27FC236}">
                  <a16:creationId xmlns:a16="http://schemas.microsoft.com/office/drawing/2014/main" id="{851B1FD3-6AF4-40DC-BEA1-4C185E8987C6}"/>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dirty="0">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Custom Events</a:t>
              </a:r>
            </a:p>
          </p:txBody>
        </p:sp>
        <p:grpSp>
          <p:nvGrpSpPr>
            <p:cNvPr id="162" name="Group 161">
              <a:extLst>
                <a:ext uri="{FF2B5EF4-FFF2-40B4-BE49-F238E27FC236}">
                  <a16:creationId xmlns:a16="http://schemas.microsoft.com/office/drawing/2014/main" id="{3CDB3E53-65E5-48B6-81E7-04D0E116F8AC}"/>
                </a:ext>
              </a:extLst>
            </p:cNvPr>
            <p:cNvGrpSpPr/>
            <p:nvPr/>
          </p:nvGrpSpPr>
          <p:grpSpPr>
            <a:xfrm>
              <a:off x="653229" y="3912393"/>
              <a:ext cx="289560" cy="289560"/>
              <a:chOff x="653229" y="2635231"/>
              <a:chExt cx="289560" cy="289560"/>
            </a:xfrm>
          </p:grpSpPr>
          <p:sp>
            <p:nvSpPr>
              <p:cNvPr id="163" name="Oval 162">
                <a:extLst>
                  <a:ext uri="{FF2B5EF4-FFF2-40B4-BE49-F238E27FC236}">
                    <a16:creationId xmlns:a16="http://schemas.microsoft.com/office/drawing/2014/main" id="{0130B4A9-EE7B-4E44-A3D8-6F8AE9D1F2D0}"/>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check">
                <a:extLst>
                  <a:ext uri="{FF2B5EF4-FFF2-40B4-BE49-F238E27FC236}">
                    <a16:creationId xmlns:a16="http://schemas.microsoft.com/office/drawing/2014/main" id="{EAD9D1AF-55F4-4802-9A01-61A3462317D1}"/>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sp>
        <p:nvSpPr>
          <p:cNvPr id="120" name="Rectangle 119">
            <a:extLst>
              <a:ext uri="{FF2B5EF4-FFF2-40B4-BE49-F238E27FC236}">
                <a16:creationId xmlns:a16="http://schemas.microsoft.com/office/drawing/2014/main" id="{48C9CF39-1810-47F4-A5A1-8B7B46EE9973}"/>
              </a:ext>
            </a:extLst>
          </p:cNvPr>
          <p:cNvSpPr/>
          <p:nvPr/>
        </p:nvSpPr>
        <p:spPr bwMode="auto">
          <a:xfrm>
            <a:off x="6159457" y="2137795"/>
            <a:ext cx="5627753" cy="4436890"/>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C4281346-C3AA-41D2-936F-5601EA5BCD5B}"/>
              </a:ext>
            </a:extLst>
          </p:cNvPr>
          <p:cNvSpPr/>
          <p:nvPr/>
        </p:nvSpPr>
        <p:spPr bwMode="auto">
          <a:xfrm>
            <a:off x="6121220" y="1335370"/>
            <a:ext cx="5640493" cy="748993"/>
          </a:xfrm>
          <a:prstGeom prst="rect">
            <a:avLst/>
          </a:prstGeom>
          <a:solidFill>
            <a:schemeClr val="accent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224074" rIns="179259" bIns="143407" numCol="1" spcCol="0" rtlCol="0" fromWordArt="0" anchor="t" anchorCtr="0" forceAA="0" compatLnSpc="1">
            <a:prstTxWarp prst="textNoShape">
              <a:avLst/>
            </a:prstTxWarp>
            <a:noAutofit/>
          </a:bodyPr>
          <a:lstStyle/>
          <a:p>
            <a:pPr defTabSz="896042">
              <a:lnSpc>
                <a:spcPct val="90000"/>
              </a:lnSpc>
              <a:defRPr/>
            </a:pPr>
            <a:r>
              <a:rPr lang="en-US" sz="1961" kern="0">
                <a:gradFill>
                  <a:gsLst>
                    <a:gs pos="8750">
                      <a:schemeClr val="bg1"/>
                    </a:gs>
                    <a:gs pos="41000">
                      <a:schemeClr val="bg1"/>
                    </a:gs>
                  </a:gsLst>
                  <a:lin ang="16200000" scaled="1"/>
                </a:gradFill>
                <a:latin typeface="Segoe UI Semibold" panose="020B0702040204020203" pitchFamily="34" charset="0"/>
                <a:cs typeface="Segoe UI Semibold" panose="020B0702040204020203" pitchFamily="34" charset="0"/>
              </a:rPr>
              <a:t>Event Handlers</a:t>
            </a:r>
          </a:p>
        </p:txBody>
      </p:sp>
      <p:sp>
        <p:nvSpPr>
          <p:cNvPr id="132" name="pencil">
            <a:extLst>
              <a:ext uri="{FF2B5EF4-FFF2-40B4-BE49-F238E27FC236}">
                <a16:creationId xmlns:a16="http://schemas.microsoft.com/office/drawing/2014/main" id="{27E52A49-D2F8-4033-89D8-97F0A0B33A36}"/>
              </a:ext>
            </a:extLst>
          </p:cNvPr>
          <p:cNvSpPr>
            <a:spLocks noChangeAspect="1" noEditPoints="1"/>
          </p:cNvSpPr>
          <p:nvPr/>
        </p:nvSpPr>
        <p:spPr bwMode="auto">
          <a:xfrm>
            <a:off x="6302677" y="1517963"/>
            <a:ext cx="358570" cy="35857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gradFill>
            </a:endParaRPr>
          </a:p>
        </p:txBody>
      </p:sp>
      <p:grpSp>
        <p:nvGrpSpPr>
          <p:cNvPr id="166" name="Group 165">
            <a:extLst>
              <a:ext uri="{FF2B5EF4-FFF2-40B4-BE49-F238E27FC236}">
                <a16:creationId xmlns:a16="http://schemas.microsoft.com/office/drawing/2014/main" id="{DEB48CD7-E9D6-48BA-BE99-B90AC62F27C6}"/>
              </a:ext>
            </a:extLst>
          </p:cNvPr>
          <p:cNvGrpSpPr/>
          <p:nvPr/>
        </p:nvGrpSpPr>
        <p:grpSpPr>
          <a:xfrm>
            <a:off x="6293620" y="2744305"/>
            <a:ext cx="5305434" cy="398228"/>
            <a:chOff x="653229" y="2582758"/>
            <a:chExt cx="5412587" cy="406271"/>
          </a:xfrm>
        </p:grpSpPr>
        <p:sp>
          <p:nvSpPr>
            <p:cNvPr id="167" name="Content Placeholder 2">
              <a:extLst>
                <a:ext uri="{FF2B5EF4-FFF2-40B4-BE49-F238E27FC236}">
                  <a16:creationId xmlns:a16="http://schemas.microsoft.com/office/drawing/2014/main" id="{56C13DB3-803D-4E73-A5C1-B9D94F569D60}"/>
                </a:ext>
              </a:extLst>
            </p:cNvPr>
            <p:cNvSpPr txBox="1">
              <a:spLocks/>
            </p:cNvSpPr>
            <p:nvPr/>
          </p:nvSpPr>
          <p:spPr>
            <a:xfrm>
              <a:off x="954978" y="2582758"/>
              <a:ext cx="5110838"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62">
                <a:spcBef>
                  <a:spcPts val="0"/>
                </a:spcBef>
                <a:spcAft>
                  <a:spcPts val="1765"/>
                </a:spcAft>
                <a:buNone/>
                <a:defRPr/>
              </a:pPr>
              <a:r>
                <a:rPr lang="en-US" sz="1568"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Functions</a:t>
              </a:r>
            </a:p>
          </p:txBody>
        </p:sp>
        <p:grpSp>
          <p:nvGrpSpPr>
            <p:cNvPr id="168" name="Group 167">
              <a:extLst>
                <a:ext uri="{FF2B5EF4-FFF2-40B4-BE49-F238E27FC236}">
                  <a16:creationId xmlns:a16="http://schemas.microsoft.com/office/drawing/2014/main" id="{EEB5D340-6DEB-4E94-983C-E620F606B8E1}"/>
                </a:ext>
              </a:extLst>
            </p:cNvPr>
            <p:cNvGrpSpPr/>
            <p:nvPr/>
          </p:nvGrpSpPr>
          <p:grpSpPr>
            <a:xfrm>
              <a:off x="653229" y="2635231"/>
              <a:ext cx="289560" cy="289560"/>
              <a:chOff x="653229" y="2635231"/>
              <a:chExt cx="289560" cy="289560"/>
            </a:xfrm>
          </p:grpSpPr>
          <p:sp>
            <p:nvSpPr>
              <p:cNvPr id="169" name="Oval 168">
                <a:extLst>
                  <a:ext uri="{FF2B5EF4-FFF2-40B4-BE49-F238E27FC236}">
                    <a16:creationId xmlns:a16="http://schemas.microsoft.com/office/drawing/2014/main" id="{3CA7E105-F862-49F8-A67E-A537CCDC279B}"/>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check">
                <a:extLst>
                  <a:ext uri="{FF2B5EF4-FFF2-40B4-BE49-F238E27FC236}">
                    <a16:creationId xmlns:a16="http://schemas.microsoft.com/office/drawing/2014/main" id="{75A992C4-D01F-4AD1-AD08-68AC6D8844F0}"/>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71" name="Group 170">
            <a:extLst>
              <a:ext uri="{FF2B5EF4-FFF2-40B4-BE49-F238E27FC236}">
                <a16:creationId xmlns:a16="http://schemas.microsoft.com/office/drawing/2014/main" id="{F4586B25-37B5-4F60-9A73-273DACD4C790}"/>
              </a:ext>
            </a:extLst>
          </p:cNvPr>
          <p:cNvGrpSpPr/>
          <p:nvPr/>
        </p:nvGrpSpPr>
        <p:grpSpPr>
          <a:xfrm>
            <a:off x="6293620" y="3186106"/>
            <a:ext cx="3417571" cy="398228"/>
            <a:chOff x="653229" y="3224285"/>
            <a:chExt cx="3486596" cy="406270"/>
          </a:xfrm>
        </p:grpSpPr>
        <p:sp>
          <p:nvSpPr>
            <p:cNvPr id="172" name="Content Placeholder 2">
              <a:extLst>
                <a:ext uri="{FF2B5EF4-FFF2-40B4-BE49-F238E27FC236}">
                  <a16:creationId xmlns:a16="http://schemas.microsoft.com/office/drawing/2014/main" id="{783272F8-6BFD-4E2C-A7F5-4557547C43B8}"/>
                </a:ext>
              </a:extLst>
            </p:cNvPr>
            <p:cNvSpPr txBox="1">
              <a:spLocks/>
            </p:cNvSpPr>
            <p:nvPr/>
          </p:nvSpPr>
          <p:spPr>
            <a:xfrm>
              <a:off x="954978" y="3224285"/>
              <a:ext cx="3184847" cy="406270"/>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62">
                <a:spcBef>
                  <a:spcPts val="0"/>
                </a:spcBef>
                <a:spcAft>
                  <a:spcPts val="1765"/>
                </a:spcAft>
                <a:buNone/>
                <a:defRPr/>
              </a:pPr>
              <a:r>
                <a:rPr lang="en-US" sz="1568">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Logic Apps</a:t>
              </a:r>
            </a:p>
          </p:txBody>
        </p:sp>
        <p:grpSp>
          <p:nvGrpSpPr>
            <p:cNvPr id="173" name="Group 172">
              <a:extLst>
                <a:ext uri="{FF2B5EF4-FFF2-40B4-BE49-F238E27FC236}">
                  <a16:creationId xmlns:a16="http://schemas.microsoft.com/office/drawing/2014/main" id="{3FFA5CE1-6925-4EFF-B728-F748479140D0}"/>
                </a:ext>
              </a:extLst>
            </p:cNvPr>
            <p:cNvGrpSpPr/>
            <p:nvPr/>
          </p:nvGrpSpPr>
          <p:grpSpPr>
            <a:xfrm>
              <a:off x="653229" y="3273812"/>
              <a:ext cx="289560" cy="289560"/>
              <a:chOff x="653229" y="2635231"/>
              <a:chExt cx="289560" cy="289560"/>
            </a:xfrm>
          </p:grpSpPr>
          <p:sp>
            <p:nvSpPr>
              <p:cNvPr id="174" name="Oval 173">
                <a:extLst>
                  <a:ext uri="{FF2B5EF4-FFF2-40B4-BE49-F238E27FC236}">
                    <a16:creationId xmlns:a16="http://schemas.microsoft.com/office/drawing/2014/main" id="{97958AD0-16BE-4E92-B33C-BF08A0173873}"/>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check">
                <a:extLst>
                  <a:ext uri="{FF2B5EF4-FFF2-40B4-BE49-F238E27FC236}">
                    <a16:creationId xmlns:a16="http://schemas.microsoft.com/office/drawing/2014/main" id="{DA35CDC5-449A-479C-80B9-115FC30ED704}"/>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76" name="Group 175">
            <a:extLst>
              <a:ext uri="{FF2B5EF4-FFF2-40B4-BE49-F238E27FC236}">
                <a16:creationId xmlns:a16="http://schemas.microsoft.com/office/drawing/2014/main" id="{99917AA0-CDB0-455F-9C06-4C3F1E3922BA}"/>
              </a:ext>
            </a:extLst>
          </p:cNvPr>
          <p:cNvGrpSpPr/>
          <p:nvPr/>
        </p:nvGrpSpPr>
        <p:grpSpPr>
          <a:xfrm>
            <a:off x="6293620" y="3627907"/>
            <a:ext cx="5305434" cy="398228"/>
            <a:chOff x="653229" y="3859460"/>
            <a:chExt cx="5412586" cy="406271"/>
          </a:xfrm>
        </p:grpSpPr>
        <p:sp>
          <p:nvSpPr>
            <p:cNvPr id="177" name="Content Placeholder 2">
              <a:extLst>
                <a:ext uri="{FF2B5EF4-FFF2-40B4-BE49-F238E27FC236}">
                  <a16:creationId xmlns:a16="http://schemas.microsoft.com/office/drawing/2014/main" id="{4F25AF1C-6F4F-4C2E-BB32-87ED07FAC845}"/>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62">
                <a:spcBef>
                  <a:spcPts val="0"/>
                </a:spcBef>
                <a:spcAft>
                  <a:spcPts val="1765"/>
                </a:spcAft>
                <a:buNone/>
                <a:defRPr/>
              </a:pPr>
              <a:r>
                <a:rPr lang="en-US" sz="1568">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Automation</a:t>
              </a:r>
            </a:p>
          </p:txBody>
        </p:sp>
        <p:grpSp>
          <p:nvGrpSpPr>
            <p:cNvPr id="178" name="Group 177">
              <a:extLst>
                <a:ext uri="{FF2B5EF4-FFF2-40B4-BE49-F238E27FC236}">
                  <a16:creationId xmlns:a16="http://schemas.microsoft.com/office/drawing/2014/main" id="{17617412-7DD9-4431-B164-752CB5E46620}"/>
                </a:ext>
              </a:extLst>
            </p:cNvPr>
            <p:cNvGrpSpPr/>
            <p:nvPr/>
          </p:nvGrpSpPr>
          <p:grpSpPr>
            <a:xfrm>
              <a:off x="653229" y="3912393"/>
              <a:ext cx="289560" cy="289560"/>
              <a:chOff x="653229" y="2635231"/>
              <a:chExt cx="289560" cy="289560"/>
            </a:xfrm>
          </p:grpSpPr>
          <p:sp>
            <p:nvSpPr>
              <p:cNvPr id="179" name="Oval 178">
                <a:extLst>
                  <a:ext uri="{FF2B5EF4-FFF2-40B4-BE49-F238E27FC236}">
                    <a16:creationId xmlns:a16="http://schemas.microsoft.com/office/drawing/2014/main" id="{F45F7975-E114-4143-A361-5AFCDEEED61A}"/>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check">
                <a:extLst>
                  <a:ext uri="{FF2B5EF4-FFF2-40B4-BE49-F238E27FC236}">
                    <a16:creationId xmlns:a16="http://schemas.microsoft.com/office/drawing/2014/main" id="{5479FA78-C175-41E6-AAF0-6BF0266D30BC}"/>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sp>
        <p:nvSpPr>
          <p:cNvPr id="181" name="TextBox 180">
            <a:extLst>
              <a:ext uri="{FF2B5EF4-FFF2-40B4-BE49-F238E27FC236}">
                <a16:creationId xmlns:a16="http://schemas.microsoft.com/office/drawing/2014/main" id="{4F678CC9-2F8A-4ABB-B92F-2111298B1A9E}"/>
              </a:ext>
            </a:extLst>
          </p:cNvPr>
          <p:cNvSpPr txBox="1"/>
          <p:nvPr/>
        </p:nvSpPr>
        <p:spPr>
          <a:xfrm>
            <a:off x="6138646" y="2210324"/>
            <a:ext cx="3313133" cy="524522"/>
          </a:xfrm>
          <a:prstGeom prst="rect">
            <a:avLst/>
          </a:prstGeom>
          <a:noFill/>
        </p:spPr>
        <p:txBody>
          <a:bodyPr wrap="square" lIns="179259" tIns="143407" rIns="179259" bIns="143407" rtlCol="0">
            <a:spAutoFit/>
          </a:bodyPr>
          <a:lstStyle/>
          <a:p>
            <a:pPr defTabSz="913862">
              <a:lnSpc>
                <a:spcPct val="90000"/>
              </a:lnSpc>
              <a:spcAft>
                <a:spcPts val="1765"/>
              </a:spcAft>
              <a:buSzPct val="90000"/>
              <a:defRPr/>
            </a:pPr>
            <a:r>
              <a:rPr lang="en-US" sz="1730">
                <a:solidFill>
                  <a:schemeClr val="accent5"/>
                </a:solidFill>
                <a:latin typeface="Segoe UI Semibold" panose="020B0702040204020203" pitchFamily="34" charset="0"/>
                <a:cs typeface="Segoe UI Semibold" panose="020B0702040204020203" pitchFamily="34" charset="0"/>
              </a:rPr>
              <a:t>Immediately available</a:t>
            </a:r>
          </a:p>
        </p:txBody>
      </p:sp>
      <p:grpSp>
        <p:nvGrpSpPr>
          <p:cNvPr id="182" name="Group 181">
            <a:extLst>
              <a:ext uri="{FF2B5EF4-FFF2-40B4-BE49-F238E27FC236}">
                <a16:creationId xmlns:a16="http://schemas.microsoft.com/office/drawing/2014/main" id="{5F271EEB-B02D-490B-A4B1-0443EB78D48D}"/>
              </a:ext>
            </a:extLst>
          </p:cNvPr>
          <p:cNvGrpSpPr/>
          <p:nvPr/>
        </p:nvGrpSpPr>
        <p:grpSpPr>
          <a:xfrm>
            <a:off x="6293620" y="4069708"/>
            <a:ext cx="5305434" cy="398228"/>
            <a:chOff x="653229" y="3859460"/>
            <a:chExt cx="5412586" cy="406271"/>
          </a:xfrm>
        </p:grpSpPr>
        <p:sp>
          <p:nvSpPr>
            <p:cNvPr id="183" name="Content Placeholder 2">
              <a:extLst>
                <a:ext uri="{FF2B5EF4-FFF2-40B4-BE49-F238E27FC236}">
                  <a16:creationId xmlns:a16="http://schemas.microsoft.com/office/drawing/2014/main" id="{EFFDDE28-F271-42B7-8B44-E956B396713C}"/>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62">
                <a:spcBef>
                  <a:spcPts val="0"/>
                </a:spcBef>
                <a:spcAft>
                  <a:spcPts val="1765"/>
                </a:spcAft>
                <a:buNone/>
                <a:defRPr/>
              </a:pPr>
              <a:r>
                <a:rPr lang="en-US" sz="1568" dirty="0" err="1">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WebHooks</a:t>
              </a:r>
              <a:endParaRPr lang="en-US" sz="1568"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p:txBody>
        </p:sp>
        <p:grpSp>
          <p:nvGrpSpPr>
            <p:cNvPr id="184" name="Group 183">
              <a:extLst>
                <a:ext uri="{FF2B5EF4-FFF2-40B4-BE49-F238E27FC236}">
                  <a16:creationId xmlns:a16="http://schemas.microsoft.com/office/drawing/2014/main" id="{0BF04A69-8115-4B02-95F7-BB29E40F9D1E}"/>
                </a:ext>
              </a:extLst>
            </p:cNvPr>
            <p:cNvGrpSpPr/>
            <p:nvPr/>
          </p:nvGrpSpPr>
          <p:grpSpPr>
            <a:xfrm>
              <a:off x="653229" y="3912393"/>
              <a:ext cx="289560" cy="289560"/>
              <a:chOff x="653229" y="2635231"/>
              <a:chExt cx="289560" cy="289560"/>
            </a:xfrm>
          </p:grpSpPr>
          <p:sp>
            <p:nvSpPr>
              <p:cNvPr id="185" name="Oval 184">
                <a:extLst>
                  <a:ext uri="{FF2B5EF4-FFF2-40B4-BE49-F238E27FC236}">
                    <a16:creationId xmlns:a16="http://schemas.microsoft.com/office/drawing/2014/main" id="{073569F0-588C-479B-9059-A3FBD4A11F97}"/>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check">
                <a:extLst>
                  <a:ext uri="{FF2B5EF4-FFF2-40B4-BE49-F238E27FC236}">
                    <a16:creationId xmlns:a16="http://schemas.microsoft.com/office/drawing/2014/main" id="{4AF34152-1353-4CC5-8AC1-81451A884651}"/>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sp>
        <p:nvSpPr>
          <p:cNvPr id="193" name="TextBox 192">
            <a:extLst>
              <a:ext uri="{FF2B5EF4-FFF2-40B4-BE49-F238E27FC236}">
                <a16:creationId xmlns:a16="http://schemas.microsoft.com/office/drawing/2014/main" id="{D1735250-3814-4C76-B018-AF2C28AD5C93}"/>
              </a:ext>
            </a:extLst>
          </p:cNvPr>
          <p:cNvSpPr txBox="1"/>
          <p:nvPr/>
        </p:nvSpPr>
        <p:spPr>
          <a:xfrm>
            <a:off x="449015" y="5512872"/>
            <a:ext cx="5498384" cy="947424"/>
          </a:xfrm>
          <a:prstGeom prst="rect">
            <a:avLst/>
          </a:prstGeom>
          <a:noFill/>
        </p:spPr>
        <p:txBody>
          <a:bodyPr wrap="square" lIns="179259" tIns="143407" rIns="179259" bIns="143407" rtlCol="0">
            <a:spAutoFit/>
          </a:bodyPr>
          <a:lstStyle/>
          <a:p>
            <a:pPr defTabSz="913862">
              <a:lnSpc>
                <a:spcPct val="90000"/>
              </a:lnSpc>
              <a:spcBef>
                <a:spcPts val="294"/>
              </a:spcBef>
              <a:buSzPct val="90000"/>
              <a:defRPr/>
            </a:pPr>
            <a:r>
              <a:rPr lang="en-US" sz="1730" dirty="0">
                <a:solidFill>
                  <a:schemeClr val="accent5"/>
                </a:solidFill>
                <a:latin typeface="Segoe UI Semibold" panose="020B0702040204020203" pitchFamily="34" charset="0"/>
                <a:cs typeface="Segoe UI Semibold" panose="020B0702040204020203" pitchFamily="34" charset="0"/>
              </a:rPr>
              <a:t>Coming soon</a:t>
            </a:r>
          </a:p>
          <a:p>
            <a:pPr defTabSz="913862">
              <a:lnSpc>
                <a:spcPct val="90000"/>
              </a:lnSpc>
              <a:spcBef>
                <a:spcPts val="294"/>
              </a:spcBef>
              <a:buSzPct val="90000"/>
              <a:defRPr/>
            </a:pPr>
            <a:r>
              <a:rPr lang="en-US" sz="1371" dirty="0">
                <a:gradFill>
                  <a:gsLst>
                    <a:gs pos="22472">
                      <a:srgbClr val="353535"/>
                    </a:gs>
                    <a:gs pos="45000">
                      <a:srgbClr val="353535"/>
                    </a:gs>
                  </a:gsLst>
                  <a:lin ang="5400000" scaled="0"/>
                </a:gradFill>
                <a:latin typeface="Segoe UI" panose="020B0502040204020203" pitchFamily="34" charset="0"/>
                <a:cs typeface="Segoe UI" panose="020B0502040204020203" pitchFamily="34" charset="0"/>
              </a:rPr>
              <a:t>Azure Automation, Azure Active Directory, API Management, Logic Apps, Azure Data Lake Store, Cosmos DB </a:t>
            </a:r>
          </a:p>
        </p:txBody>
      </p:sp>
      <p:sp>
        <p:nvSpPr>
          <p:cNvPr id="194" name="TextBox 193">
            <a:extLst>
              <a:ext uri="{FF2B5EF4-FFF2-40B4-BE49-F238E27FC236}">
                <a16:creationId xmlns:a16="http://schemas.microsoft.com/office/drawing/2014/main" id="{266BF837-0F4D-494C-AA24-8A45F08CA29C}"/>
              </a:ext>
            </a:extLst>
          </p:cNvPr>
          <p:cNvSpPr txBox="1"/>
          <p:nvPr/>
        </p:nvSpPr>
        <p:spPr>
          <a:xfrm>
            <a:off x="6134762" y="5750070"/>
            <a:ext cx="5498384" cy="757564"/>
          </a:xfrm>
          <a:prstGeom prst="rect">
            <a:avLst/>
          </a:prstGeom>
          <a:noFill/>
        </p:spPr>
        <p:txBody>
          <a:bodyPr wrap="square" lIns="179259" tIns="143407" rIns="179259" bIns="143407" rtlCol="0">
            <a:spAutoFit/>
          </a:bodyPr>
          <a:lstStyle/>
          <a:p>
            <a:pPr defTabSz="913862">
              <a:lnSpc>
                <a:spcPct val="90000"/>
              </a:lnSpc>
              <a:spcBef>
                <a:spcPts val="294"/>
              </a:spcBef>
              <a:buSzPct val="90000"/>
              <a:defRPr/>
            </a:pPr>
            <a:r>
              <a:rPr lang="en-US" sz="1730" dirty="0">
                <a:solidFill>
                  <a:schemeClr val="accent5"/>
                </a:solidFill>
                <a:latin typeface="Segoe UI Semibold" panose="020B0702040204020203" pitchFamily="34" charset="0"/>
                <a:cs typeface="Segoe UI Semibold" panose="020B0702040204020203" pitchFamily="34" charset="0"/>
              </a:rPr>
              <a:t>Coming soon</a:t>
            </a:r>
          </a:p>
          <a:p>
            <a:pPr defTabSz="913862">
              <a:lnSpc>
                <a:spcPct val="90000"/>
              </a:lnSpc>
              <a:spcBef>
                <a:spcPts val="294"/>
              </a:spcBef>
              <a:buSzPct val="90000"/>
              <a:defRPr/>
            </a:pPr>
            <a:r>
              <a:rPr lang="en-US" sz="1371" dirty="0">
                <a:gradFill>
                  <a:gsLst>
                    <a:gs pos="22472">
                      <a:srgbClr val="353535"/>
                    </a:gs>
                    <a:gs pos="45000">
                      <a:srgbClr val="353535"/>
                    </a:gs>
                  </a:gsLst>
                  <a:lin ang="5400000" scaled="0"/>
                </a:gradFill>
                <a:latin typeface="Segoe UI" panose="020B0502040204020203" pitchFamily="34" charset="0"/>
                <a:cs typeface="Segoe UI" panose="020B0502040204020203" pitchFamily="34" charset="0"/>
              </a:rPr>
              <a:t>Fabric Controller, Service Bus, Azure Data Factory</a:t>
            </a:r>
          </a:p>
        </p:txBody>
      </p:sp>
      <p:grpSp>
        <p:nvGrpSpPr>
          <p:cNvPr id="60" name="Group 59">
            <a:extLst>
              <a:ext uri="{FF2B5EF4-FFF2-40B4-BE49-F238E27FC236}">
                <a16:creationId xmlns:a16="http://schemas.microsoft.com/office/drawing/2014/main" id="{E49660C5-D969-4BD5-9B05-BD695411F4D5}"/>
              </a:ext>
            </a:extLst>
          </p:cNvPr>
          <p:cNvGrpSpPr/>
          <p:nvPr/>
        </p:nvGrpSpPr>
        <p:grpSpPr>
          <a:xfrm>
            <a:off x="6302677" y="4494377"/>
            <a:ext cx="5305434" cy="398228"/>
            <a:chOff x="653229" y="3859460"/>
            <a:chExt cx="5412586" cy="406271"/>
          </a:xfrm>
        </p:grpSpPr>
        <p:sp>
          <p:nvSpPr>
            <p:cNvPr id="61" name="Content Placeholder 2">
              <a:extLst>
                <a:ext uri="{FF2B5EF4-FFF2-40B4-BE49-F238E27FC236}">
                  <a16:creationId xmlns:a16="http://schemas.microsoft.com/office/drawing/2014/main" id="{4F73C8BA-D9D1-4D28-959C-F8C671805D56}"/>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62">
                <a:spcBef>
                  <a:spcPts val="0"/>
                </a:spcBef>
                <a:spcAft>
                  <a:spcPts val="1765"/>
                </a:spcAft>
                <a:buNone/>
                <a:defRPr/>
              </a:pPr>
              <a:r>
                <a:rPr lang="en-US" sz="1568"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Event Hubs</a:t>
              </a:r>
            </a:p>
          </p:txBody>
        </p:sp>
        <p:grpSp>
          <p:nvGrpSpPr>
            <p:cNvPr id="62" name="Group 61">
              <a:extLst>
                <a:ext uri="{FF2B5EF4-FFF2-40B4-BE49-F238E27FC236}">
                  <a16:creationId xmlns:a16="http://schemas.microsoft.com/office/drawing/2014/main" id="{29DD5E93-275B-492D-A6B4-4DCEEB66C92E}"/>
                </a:ext>
              </a:extLst>
            </p:cNvPr>
            <p:cNvGrpSpPr/>
            <p:nvPr/>
          </p:nvGrpSpPr>
          <p:grpSpPr>
            <a:xfrm>
              <a:off x="653229" y="3912393"/>
              <a:ext cx="289560" cy="289560"/>
              <a:chOff x="653229" y="2635231"/>
              <a:chExt cx="289560" cy="289560"/>
            </a:xfrm>
          </p:grpSpPr>
          <p:sp>
            <p:nvSpPr>
              <p:cNvPr id="63" name="Oval 62">
                <a:extLst>
                  <a:ext uri="{FF2B5EF4-FFF2-40B4-BE49-F238E27FC236}">
                    <a16:creationId xmlns:a16="http://schemas.microsoft.com/office/drawing/2014/main" id="{1EAB1FED-B712-45FE-A405-55B38BF793DE}"/>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check">
                <a:extLst>
                  <a:ext uri="{FF2B5EF4-FFF2-40B4-BE49-F238E27FC236}">
                    <a16:creationId xmlns:a16="http://schemas.microsoft.com/office/drawing/2014/main" id="{7CF11AD5-2C43-4DA7-B440-445C89BBD3E0}"/>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65" name="Group 64">
            <a:extLst>
              <a:ext uri="{FF2B5EF4-FFF2-40B4-BE49-F238E27FC236}">
                <a16:creationId xmlns:a16="http://schemas.microsoft.com/office/drawing/2014/main" id="{E5AF787E-1FA4-4B0C-8D2A-09E1EA0731E1}"/>
              </a:ext>
            </a:extLst>
          </p:cNvPr>
          <p:cNvGrpSpPr/>
          <p:nvPr/>
        </p:nvGrpSpPr>
        <p:grpSpPr>
          <a:xfrm>
            <a:off x="6314246" y="4938145"/>
            <a:ext cx="5305434" cy="398228"/>
            <a:chOff x="653229" y="3859460"/>
            <a:chExt cx="5412586" cy="406271"/>
          </a:xfrm>
        </p:grpSpPr>
        <p:sp>
          <p:nvSpPr>
            <p:cNvPr id="66" name="Content Placeholder 2">
              <a:extLst>
                <a:ext uri="{FF2B5EF4-FFF2-40B4-BE49-F238E27FC236}">
                  <a16:creationId xmlns:a16="http://schemas.microsoft.com/office/drawing/2014/main" id="{49FCE8D0-5DF0-4A03-817C-08988AEB5A6A}"/>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62">
                <a:spcBef>
                  <a:spcPts val="0"/>
                </a:spcBef>
                <a:spcAft>
                  <a:spcPts val="1765"/>
                </a:spcAft>
                <a:buNone/>
                <a:defRPr/>
              </a:pPr>
              <a:r>
                <a:rPr lang="en-US" sz="1568"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Storage Queues</a:t>
              </a:r>
            </a:p>
          </p:txBody>
        </p:sp>
        <p:grpSp>
          <p:nvGrpSpPr>
            <p:cNvPr id="67" name="Group 66">
              <a:extLst>
                <a:ext uri="{FF2B5EF4-FFF2-40B4-BE49-F238E27FC236}">
                  <a16:creationId xmlns:a16="http://schemas.microsoft.com/office/drawing/2014/main" id="{00E150DC-B0FD-459D-9718-FE083794A676}"/>
                </a:ext>
              </a:extLst>
            </p:cNvPr>
            <p:cNvGrpSpPr/>
            <p:nvPr/>
          </p:nvGrpSpPr>
          <p:grpSpPr>
            <a:xfrm>
              <a:off x="653229" y="3912393"/>
              <a:ext cx="289560" cy="289560"/>
              <a:chOff x="653229" y="2635231"/>
              <a:chExt cx="289560" cy="289560"/>
            </a:xfrm>
          </p:grpSpPr>
          <p:sp>
            <p:nvSpPr>
              <p:cNvPr id="68" name="Oval 67">
                <a:extLst>
                  <a:ext uri="{FF2B5EF4-FFF2-40B4-BE49-F238E27FC236}">
                    <a16:creationId xmlns:a16="http://schemas.microsoft.com/office/drawing/2014/main" id="{CC3DBF3E-5CFF-498E-B216-36BF627C7719}"/>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check">
                <a:extLst>
                  <a:ext uri="{FF2B5EF4-FFF2-40B4-BE49-F238E27FC236}">
                    <a16:creationId xmlns:a16="http://schemas.microsoft.com/office/drawing/2014/main" id="{A9B13B10-DABF-4504-8E5C-CD0F09937548}"/>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78" name="Group 77">
            <a:extLst>
              <a:ext uri="{FF2B5EF4-FFF2-40B4-BE49-F238E27FC236}">
                <a16:creationId xmlns:a16="http://schemas.microsoft.com/office/drawing/2014/main" id="{51C55FE6-97C1-48F4-80C9-747F73A34769}"/>
              </a:ext>
            </a:extLst>
          </p:cNvPr>
          <p:cNvGrpSpPr/>
          <p:nvPr/>
        </p:nvGrpSpPr>
        <p:grpSpPr>
          <a:xfrm>
            <a:off x="3338333" y="2767342"/>
            <a:ext cx="5305434" cy="398228"/>
            <a:chOff x="653229" y="3859460"/>
            <a:chExt cx="5412586" cy="406271"/>
          </a:xfrm>
        </p:grpSpPr>
        <p:sp>
          <p:nvSpPr>
            <p:cNvPr id="79" name="Content Placeholder 2">
              <a:extLst>
                <a:ext uri="{FF2B5EF4-FFF2-40B4-BE49-F238E27FC236}">
                  <a16:creationId xmlns:a16="http://schemas.microsoft.com/office/drawing/2014/main" id="{A07EFF43-8695-40AE-9281-92FB6A01A97F}"/>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dirty="0">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Container Registry</a:t>
              </a:r>
            </a:p>
          </p:txBody>
        </p:sp>
        <p:grpSp>
          <p:nvGrpSpPr>
            <p:cNvPr id="80" name="Group 79">
              <a:extLst>
                <a:ext uri="{FF2B5EF4-FFF2-40B4-BE49-F238E27FC236}">
                  <a16:creationId xmlns:a16="http://schemas.microsoft.com/office/drawing/2014/main" id="{A02733CD-7593-466B-8B4C-A5BF7A245E7E}"/>
                </a:ext>
              </a:extLst>
            </p:cNvPr>
            <p:cNvGrpSpPr/>
            <p:nvPr/>
          </p:nvGrpSpPr>
          <p:grpSpPr>
            <a:xfrm>
              <a:off x="653229" y="3912393"/>
              <a:ext cx="289560" cy="289560"/>
              <a:chOff x="653229" y="2635231"/>
              <a:chExt cx="289560" cy="289560"/>
            </a:xfrm>
          </p:grpSpPr>
          <p:sp>
            <p:nvSpPr>
              <p:cNvPr id="81" name="Oval 80">
                <a:extLst>
                  <a:ext uri="{FF2B5EF4-FFF2-40B4-BE49-F238E27FC236}">
                    <a16:creationId xmlns:a16="http://schemas.microsoft.com/office/drawing/2014/main" id="{9A42602A-BDF9-4EED-AF32-C136B75CB553}"/>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check">
                <a:extLst>
                  <a:ext uri="{FF2B5EF4-FFF2-40B4-BE49-F238E27FC236}">
                    <a16:creationId xmlns:a16="http://schemas.microsoft.com/office/drawing/2014/main" id="{49048E0D-2C93-4826-9D2B-5870170E63CD}"/>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83" name="Group 82">
            <a:extLst>
              <a:ext uri="{FF2B5EF4-FFF2-40B4-BE49-F238E27FC236}">
                <a16:creationId xmlns:a16="http://schemas.microsoft.com/office/drawing/2014/main" id="{47AEE3E3-B647-4A7A-BE3B-161C7D81A135}"/>
              </a:ext>
            </a:extLst>
          </p:cNvPr>
          <p:cNvGrpSpPr/>
          <p:nvPr/>
        </p:nvGrpSpPr>
        <p:grpSpPr>
          <a:xfrm>
            <a:off x="3338333" y="3224933"/>
            <a:ext cx="5305434" cy="398228"/>
            <a:chOff x="653229" y="3859460"/>
            <a:chExt cx="5412586" cy="406271"/>
          </a:xfrm>
        </p:grpSpPr>
        <p:sp>
          <p:nvSpPr>
            <p:cNvPr id="84" name="Content Placeholder 2">
              <a:extLst>
                <a:ext uri="{FF2B5EF4-FFF2-40B4-BE49-F238E27FC236}">
                  <a16:creationId xmlns:a16="http://schemas.microsoft.com/office/drawing/2014/main" id="{9445DEDB-38AB-431D-9803-64D6331C9B95}"/>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dirty="0">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IoT Hub</a:t>
              </a:r>
            </a:p>
          </p:txBody>
        </p:sp>
        <p:grpSp>
          <p:nvGrpSpPr>
            <p:cNvPr id="85" name="Group 84">
              <a:extLst>
                <a:ext uri="{FF2B5EF4-FFF2-40B4-BE49-F238E27FC236}">
                  <a16:creationId xmlns:a16="http://schemas.microsoft.com/office/drawing/2014/main" id="{30106E17-1B87-4FE5-83D7-6E40A79D75EB}"/>
                </a:ext>
              </a:extLst>
            </p:cNvPr>
            <p:cNvGrpSpPr/>
            <p:nvPr/>
          </p:nvGrpSpPr>
          <p:grpSpPr>
            <a:xfrm>
              <a:off x="653229" y="3912393"/>
              <a:ext cx="289560" cy="289560"/>
              <a:chOff x="653229" y="2635231"/>
              <a:chExt cx="289560" cy="289560"/>
            </a:xfrm>
          </p:grpSpPr>
          <p:sp>
            <p:nvSpPr>
              <p:cNvPr id="86" name="Oval 85">
                <a:extLst>
                  <a:ext uri="{FF2B5EF4-FFF2-40B4-BE49-F238E27FC236}">
                    <a16:creationId xmlns:a16="http://schemas.microsoft.com/office/drawing/2014/main" id="{05244FA7-4B85-4F1F-9E05-63A769576F01}"/>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check">
                <a:extLst>
                  <a:ext uri="{FF2B5EF4-FFF2-40B4-BE49-F238E27FC236}">
                    <a16:creationId xmlns:a16="http://schemas.microsoft.com/office/drawing/2014/main" id="{1BF190F0-031E-461B-BA19-0B46BDFD7ECB}"/>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88" name="Group 87">
            <a:extLst>
              <a:ext uri="{FF2B5EF4-FFF2-40B4-BE49-F238E27FC236}">
                <a16:creationId xmlns:a16="http://schemas.microsoft.com/office/drawing/2014/main" id="{B2BAAEA7-9BE7-4356-B751-AD8F20772325}"/>
              </a:ext>
            </a:extLst>
          </p:cNvPr>
          <p:cNvGrpSpPr/>
          <p:nvPr/>
        </p:nvGrpSpPr>
        <p:grpSpPr>
          <a:xfrm>
            <a:off x="3338333" y="3681523"/>
            <a:ext cx="5305434" cy="398228"/>
            <a:chOff x="653229" y="3859460"/>
            <a:chExt cx="5412586" cy="406271"/>
          </a:xfrm>
        </p:grpSpPr>
        <p:sp>
          <p:nvSpPr>
            <p:cNvPr id="89" name="Content Placeholder 2">
              <a:extLst>
                <a:ext uri="{FF2B5EF4-FFF2-40B4-BE49-F238E27FC236}">
                  <a16:creationId xmlns:a16="http://schemas.microsoft.com/office/drawing/2014/main" id="{3071E698-9D6F-4282-9259-8DD8FFB47A9F}"/>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dirty="0">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Media Services</a:t>
              </a:r>
            </a:p>
          </p:txBody>
        </p:sp>
        <p:grpSp>
          <p:nvGrpSpPr>
            <p:cNvPr id="90" name="Group 89">
              <a:extLst>
                <a:ext uri="{FF2B5EF4-FFF2-40B4-BE49-F238E27FC236}">
                  <a16:creationId xmlns:a16="http://schemas.microsoft.com/office/drawing/2014/main" id="{2EC2AD90-3C65-4744-845E-5451AEB8B6FE}"/>
                </a:ext>
              </a:extLst>
            </p:cNvPr>
            <p:cNvGrpSpPr/>
            <p:nvPr/>
          </p:nvGrpSpPr>
          <p:grpSpPr>
            <a:xfrm>
              <a:off x="653229" y="3912393"/>
              <a:ext cx="289560" cy="289560"/>
              <a:chOff x="653229" y="2635231"/>
              <a:chExt cx="289560" cy="289560"/>
            </a:xfrm>
          </p:grpSpPr>
          <p:sp>
            <p:nvSpPr>
              <p:cNvPr id="91" name="Oval 90">
                <a:extLst>
                  <a:ext uri="{FF2B5EF4-FFF2-40B4-BE49-F238E27FC236}">
                    <a16:creationId xmlns:a16="http://schemas.microsoft.com/office/drawing/2014/main" id="{0543DCB8-4465-47EE-A8C6-581876AC243B}"/>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check">
                <a:extLst>
                  <a:ext uri="{FF2B5EF4-FFF2-40B4-BE49-F238E27FC236}">
                    <a16:creationId xmlns:a16="http://schemas.microsoft.com/office/drawing/2014/main" id="{BB655F71-43E6-4519-A652-1449486D30F8}"/>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93" name="Group 92">
            <a:extLst>
              <a:ext uri="{FF2B5EF4-FFF2-40B4-BE49-F238E27FC236}">
                <a16:creationId xmlns:a16="http://schemas.microsoft.com/office/drawing/2014/main" id="{102FDEE3-9F90-43B4-83C9-32A6ACFBA50B}"/>
              </a:ext>
            </a:extLst>
          </p:cNvPr>
          <p:cNvGrpSpPr/>
          <p:nvPr/>
        </p:nvGrpSpPr>
        <p:grpSpPr>
          <a:xfrm>
            <a:off x="3338333" y="4104738"/>
            <a:ext cx="5305434" cy="398228"/>
            <a:chOff x="653229" y="3859460"/>
            <a:chExt cx="5412586" cy="406271"/>
          </a:xfrm>
        </p:grpSpPr>
        <p:sp>
          <p:nvSpPr>
            <p:cNvPr id="94" name="Content Placeholder 2">
              <a:extLst>
                <a:ext uri="{FF2B5EF4-FFF2-40B4-BE49-F238E27FC236}">
                  <a16:creationId xmlns:a16="http://schemas.microsoft.com/office/drawing/2014/main" id="{42F6C3A1-7B06-47F2-8AC6-C7617C89A42E}"/>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dirty="0">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Service Bus</a:t>
              </a:r>
            </a:p>
          </p:txBody>
        </p:sp>
        <p:grpSp>
          <p:nvGrpSpPr>
            <p:cNvPr id="95" name="Group 94">
              <a:extLst>
                <a:ext uri="{FF2B5EF4-FFF2-40B4-BE49-F238E27FC236}">
                  <a16:creationId xmlns:a16="http://schemas.microsoft.com/office/drawing/2014/main" id="{34CF5C2B-DB46-474D-BE36-1EB33EB4079A}"/>
                </a:ext>
              </a:extLst>
            </p:cNvPr>
            <p:cNvGrpSpPr/>
            <p:nvPr/>
          </p:nvGrpSpPr>
          <p:grpSpPr>
            <a:xfrm>
              <a:off x="653229" y="3912393"/>
              <a:ext cx="289560" cy="289560"/>
              <a:chOff x="653229" y="2635231"/>
              <a:chExt cx="289560" cy="289560"/>
            </a:xfrm>
          </p:grpSpPr>
          <p:sp>
            <p:nvSpPr>
              <p:cNvPr id="96" name="Oval 95">
                <a:extLst>
                  <a:ext uri="{FF2B5EF4-FFF2-40B4-BE49-F238E27FC236}">
                    <a16:creationId xmlns:a16="http://schemas.microsoft.com/office/drawing/2014/main" id="{B6B94459-B9FA-4350-BAD6-87A4AAC34FF7}"/>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check">
                <a:extLst>
                  <a:ext uri="{FF2B5EF4-FFF2-40B4-BE49-F238E27FC236}">
                    <a16:creationId xmlns:a16="http://schemas.microsoft.com/office/drawing/2014/main" id="{99836CD2-6B7D-4287-8674-B21CA3698E86}"/>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00" name="Group 99">
            <a:extLst>
              <a:ext uri="{FF2B5EF4-FFF2-40B4-BE49-F238E27FC236}">
                <a16:creationId xmlns:a16="http://schemas.microsoft.com/office/drawing/2014/main" id="{BCBDA152-8507-4E6B-A8BF-B6099F268CE0}"/>
              </a:ext>
            </a:extLst>
          </p:cNvPr>
          <p:cNvGrpSpPr/>
          <p:nvPr/>
        </p:nvGrpSpPr>
        <p:grpSpPr>
          <a:xfrm>
            <a:off x="3338333" y="4564943"/>
            <a:ext cx="5305434" cy="398228"/>
            <a:chOff x="653229" y="3859460"/>
            <a:chExt cx="5412586" cy="406271"/>
          </a:xfrm>
        </p:grpSpPr>
        <p:sp>
          <p:nvSpPr>
            <p:cNvPr id="101" name="Content Placeholder 2">
              <a:extLst>
                <a:ext uri="{FF2B5EF4-FFF2-40B4-BE49-F238E27FC236}">
                  <a16:creationId xmlns:a16="http://schemas.microsoft.com/office/drawing/2014/main" id="{DEA002F3-7195-42AC-A03A-E24E6620B539}"/>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dirty="0">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Media Services</a:t>
              </a:r>
            </a:p>
          </p:txBody>
        </p:sp>
        <p:grpSp>
          <p:nvGrpSpPr>
            <p:cNvPr id="102" name="Group 101">
              <a:extLst>
                <a:ext uri="{FF2B5EF4-FFF2-40B4-BE49-F238E27FC236}">
                  <a16:creationId xmlns:a16="http://schemas.microsoft.com/office/drawing/2014/main" id="{6A9D930D-1D36-487C-917F-BCA415F3A620}"/>
                </a:ext>
              </a:extLst>
            </p:cNvPr>
            <p:cNvGrpSpPr/>
            <p:nvPr/>
          </p:nvGrpSpPr>
          <p:grpSpPr>
            <a:xfrm>
              <a:off x="653229" y="3912393"/>
              <a:ext cx="289560" cy="289560"/>
              <a:chOff x="653229" y="2635231"/>
              <a:chExt cx="289560" cy="289560"/>
            </a:xfrm>
          </p:grpSpPr>
          <p:sp>
            <p:nvSpPr>
              <p:cNvPr id="103" name="Oval 102">
                <a:extLst>
                  <a:ext uri="{FF2B5EF4-FFF2-40B4-BE49-F238E27FC236}">
                    <a16:creationId xmlns:a16="http://schemas.microsoft.com/office/drawing/2014/main" id="{59A0BB2B-5414-4A04-86E8-9EBD9FB70C4A}"/>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check">
                <a:extLst>
                  <a:ext uri="{FF2B5EF4-FFF2-40B4-BE49-F238E27FC236}">
                    <a16:creationId xmlns:a16="http://schemas.microsoft.com/office/drawing/2014/main" id="{52DD307D-1F59-4E02-A847-4B838F534A72}"/>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05" name="Group 104">
            <a:extLst>
              <a:ext uri="{FF2B5EF4-FFF2-40B4-BE49-F238E27FC236}">
                <a16:creationId xmlns:a16="http://schemas.microsoft.com/office/drawing/2014/main" id="{FB629AD1-AC87-4971-968C-B765A05A2E8C}"/>
              </a:ext>
            </a:extLst>
          </p:cNvPr>
          <p:cNvGrpSpPr/>
          <p:nvPr/>
        </p:nvGrpSpPr>
        <p:grpSpPr>
          <a:xfrm>
            <a:off x="3333448" y="5003689"/>
            <a:ext cx="5305434" cy="398228"/>
            <a:chOff x="653229" y="3859460"/>
            <a:chExt cx="5412586" cy="406271"/>
          </a:xfrm>
        </p:grpSpPr>
        <p:sp>
          <p:nvSpPr>
            <p:cNvPr id="106" name="Content Placeholder 2">
              <a:extLst>
                <a:ext uri="{FF2B5EF4-FFF2-40B4-BE49-F238E27FC236}">
                  <a16:creationId xmlns:a16="http://schemas.microsoft.com/office/drawing/2014/main" id="{9AE1A9F2-B5FD-40E4-B78B-9922BBEA1242}"/>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dirty="0">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Storage General-V2</a:t>
              </a:r>
            </a:p>
          </p:txBody>
        </p:sp>
        <p:grpSp>
          <p:nvGrpSpPr>
            <p:cNvPr id="107" name="Group 106">
              <a:extLst>
                <a:ext uri="{FF2B5EF4-FFF2-40B4-BE49-F238E27FC236}">
                  <a16:creationId xmlns:a16="http://schemas.microsoft.com/office/drawing/2014/main" id="{D411339F-359B-46B5-9ACB-2011B3BC0BEF}"/>
                </a:ext>
              </a:extLst>
            </p:cNvPr>
            <p:cNvGrpSpPr/>
            <p:nvPr/>
          </p:nvGrpSpPr>
          <p:grpSpPr>
            <a:xfrm>
              <a:off x="653229" y="3912393"/>
              <a:ext cx="289560" cy="289560"/>
              <a:chOff x="653229" y="2635231"/>
              <a:chExt cx="289560" cy="289560"/>
            </a:xfrm>
          </p:grpSpPr>
          <p:sp>
            <p:nvSpPr>
              <p:cNvPr id="108" name="Oval 107">
                <a:extLst>
                  <a:ext uri="{FF2B5EF4-FFF2-40B4-BE49-F238E27FC236}">
                    <a16:creationId xmlns:a16="http://schemas.microsoft.com/office/drawing/2014/main" id="{9278674D-8673-4309-B4C9-CDF9BA4B246A}"/>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check">
                <a:extLst>
                  <a:ext uri="{FF2B5EF4-FFF2-40B4-BE49-F238E27FC236}">
                    <a16:creationId xmlns:a16="http://schemas.microsoft.com/office/drawing/2014/main" id="{A030EF4E-037F-42C4-9D74-0F07861D1E26}"/>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10" name="Group 109">
            <a:extLst>
              <a:ext uri="{FF2B5EF4-FFF2-40B4-BE49-F238E27FC236}">
                <a16:creationId xmlns:a16="http://schemas.microsoft.com/office/drawing/2014/main" id="{99D2B8F4-E08A-4250-90F6-C3FBFB3F77AF}"/>
              </a:ext>
            </a:extLst>
          </p:cNvPr>
          <p:cNvGrpSpPr/>
          <p:nvPr/>
        </p:nvGrpSpPr>
        <p:grpSpPr>
          <a:xfrm>
            <a:off x="8980429" y="2763719"/>
            <a:ext cx="5305434" cy="398228"/>
            <a:chOff x="653229" y="3859460"/>
            <a:chExt cx="5412586" cy="406271"/>
          </a:xfrm>
        </p:grpSpPr>
        <p:sp>
          <p:nvSpPr>
            <p:cNvPr id="111" name="Content Placeholder 2">
              <a:extLst>
                <a:ext uri="{FF2B5EF4-FFF2-40B4-BE49-F238E27FC236}">
                  <a16:creationId xmlns:a16="http://schemas.microsoft.com/office/drawing/2014/main" id="{D8783DC6-00F1-4187-8FE4-18B525D35EAD}"/>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dirty="0">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Hybrid Connections</a:t>
              </a:r>
            </a:p>
          </p:txBody>
        </p:sp>
        <p:grpSp>
          <p:nvGrpSpPr>
            <p:cNvPr id="112" name="Group 111">
              <a:extLst>
                <a:ext uri="{FF2B5EF4-FFF2-40B4-BE49-F238E27FC236}">
                  <a16:creationId xmlns:a16="http://schemas.microsoft.com/office/drawing/2014/main" id="{9D646ACA-8F81-40AB-880F-5ACD85B49159}"/>
                </a:ext>
              </a:extLst>
            </p:cNvPr>
            <p:cNvGrpSpPr/>
            <p:nvPr/>
          </p:nvGrpSpPr>
          <p:grpSpPr>
            <a:xfrm>
              <a:off x="653229" y="3912393"/>
              <a:ext cx="289560" cy="289560"/>
              <a:chOff x="653229" y="2635231"/>
              <a:chExt cx="289560" cy="289560"/>
            </a:xfrm>
          </p:grpSpPr>
          <p:sp>
            <p:nvSpPr>
              <p:cNvPr id="113" name="Oval 112">
                <a:extLst>
                  <a:ext uri="{FF2B5EF4-FFF2-40B4-BE49-F238E27FC236}">
                    <a16:creationId xmlns:a16="http://schemas.microsoft.com/office/drawing/2014/main" id="{1D0DF0EE-651A-4DE6-968E-83147659BCFC}"/>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check">
                <a:extLst>
                  <a:ext uri="{FF2B5EF4-FFF2-40B4-BE49-F238E27FC236}">
                    <a16:creationId xmlns:a16="http://schemas.microsoft.com/office/drawing/2014/main" id="{37A1E086-A761-41FA-BA82-7FE9A0ED138B}"/>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15" name="Group 114">
            <a:extLst>
              <a:ext uri="{FF2B5EF4-FFF2-40B4-BE49-F238E27FC236}">
                <a16:creationId xmlns:a16="http://schemas.microsoft.com/office/drawing/2014/main" id="{14399DB7-C674-4157-BB9F-058AF9EA3E5E}"/>
              </a:ext>
            </a:extLst>
          </p:cNvPr>
          <p:cNvGrpSpPr/>
          <p:nvPr/>
        </p:nvGrpSpPr>
        <p:grpSpPr>
          <a:xfrm>
            <a:off x="8980429" y="3213418"/>
            <a:ext cx="5305434" cy="398228"/>
            <a:chOff x="653229" y="3859460"/>
            <a:chExt cx="5412586" cy="406271"/>
          </a:xfrm>
        </p:grpSpPr>
        <p:sp>
          <p:nvSpPr>
            <p:cNvPr id="116" name="Content Placeholder 2">
              <a:extLst>
                <a:ext uri="{FF2B5EF4-FFF2-40B4-BE49-F238E27FC236}">
                  <a16:creationId xmlns:a16="http://schemas.microsoft.com/office/drawing/2014/main" id="{C76EEA3A-57D8-41F6-A5B4-E489D81EA67F}"/>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dirty="0">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Microsoft Flow</a:t>
              </a:r>
            </a:p>
          </p:txBody>
        </p:sp>
        <p:grpSp>
          <p:nvGrpSpPr>
            <p:cNvPr id="117" name="Group 116">
              <a:extLst>
                <a:ext uri="{FF2B5EF4-FFF2-40B4-BE49-F238E27FC236}">
                  <a16:creationId xmlns:a16="http://schemas.microsoft.com/office/drawing/2014/main" id="{975C2AF5-5952-4B45-8D45-B7712328AF5C}"/>
                </a:ext>
              </a:extLst>
            </p:cNvPr>
            <p:cNvGrpSpPr/>
            <p:nvPr/>
          </p:nvGrpSpPr>
          <p:grpSpPr>
            <a:xfrm>
              <a:off x="653229" y="3912393"/>
              <a:ext cx="289560" cy="289560"/>
              <a:chOff x="653229" y="2635231"/>
              <a:chExt cx="289560" cy="289560"/>
            </a:xfrm>
          </p:grpSpPr>
          <p:sp>
            <p:nvSpPr>
              <p:cNvPr id="118" name="Oval 117">
                <a:extLst>
                  <a:ext uri="{FF2B5EF4-FFF2-40B4-BE49-F238E27FC236}">
                    <a16:creationId xmlns:a16="http://schemas.microsoft.com/office/drawing/2014/main" id="{1DA56A5F-0CA9-48E0-8C8A-7540B80DF3D7}"/>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check">
                <a:extLst>
                  <a:ext uri="{FF2B5EF4-FFF2-40B4-BE49-F238E27FC236}">
                    <a16:creationId xmlns:a16="http://schemas.microsoft.com/office/drawing/2014/main" id="{434635F2-A3A7-4ABE-9611-AD369A7D714A}"/>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spTree>
    <p:extLst>
      <p:ext uri="{BB962C8B-B14F-4D97-AF65-F5344CB8AC3E}">
        <p14:creationId xmlns:p14="http://schemas.microsoft.com/office/powerpoint/2010/main" val="3127356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500"/>
                                        <p:tgtEl>
                                          <p:spTgt spid="193"/>
                                        </p:tgtEl>
                                      </p:cBhvr>
                                    </p:animEffect>
                                  </p:childTnLst>
                                </p:cTn>
                              </p:par>
                              <p:par>
                                <p:cTn id="8" presetID="42" presetClass="path" presetSubtype="0" decel="100000" fill="hold" grpId="1" nodeType="withEffect">
                                  <p:stCondLst>
                                    <p:cond delay="0"/>
                                  </p:stCondLst>
                                  <p:childTnLst>
                                    <p:animMotion origin="layout" path="M -2.54021E-6 -3.28189E-6 L -2.54021E-6 0.037 " pathEditMode="relative" rAng="0" ptsTypes="AA">
                                      <p:cBhvr>
                                        <p:cTn id="9" dur="600" spd="-100000" fill="hold"/>
                                        <p:tgtEl>
                                          <p:spTgt spid="193"/>
                                        </p:tgtEl>
                                        <p:attrNameLst>
                                          <p:attrName>ppt_x</p:attrName>
                                          <p:attrName>ppt_y</p:attrName>
                                        </p:attrNameLst>
                                      </p:cBhvr>
                                      <p:rCtr x="0" y="1838"/>
                                    </p:animMotion>
                                  </p:childTnLst>
                                </p:cTn>
                              </p:par>
                              <p:par>
                                <p:cTn id="10" presetID="10" presetClass="entr" presetSubtype="0" fill="hold" grpId="0" nodeType="with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fade">
                                      <p:cBhvr>
                                        <p:cTn id="12" dur="500"/>
                                        <p:tgtEl>
                                          <p:spTgt spid="194"/>
                                        </p:tgtEl>
                                      </p:cBhvr>
                                    </p:animEffect>
                                  </p:childTnLst>
                                </p:cTn>
                              </p:par>
                              <p:par>
                                <p:cTn id="13" presetID="42" presetClass="path" presetSubtype="0" decel="100000" fill="hold" grpId="1" nodeType="withEffect">
                                  <p:stCondLst>
                                    <p:cond delay="0"/>
                                  </p:stCondLst>
                                  <p:childTnLst>
                                    <p:animMotion origin="layout" path="M -2.72913E-6 1.47526E-6 L -2.72913E-6 0.03699 " pathEditMode="relative" rAng="0" ptsTypes="AA">
                                      <p:cBhvr>
                                        <p:cTn id="14" dur="600" spd="-100000" fill="hold"/>
                                        <p:tgtEl>
                                          <p:spTgt spid="194"/>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3" grpId="1"/>
      <p:bldP spid="194" grpId="0"/>
      <p:bldP spid="19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a:xfrm>
            <a:off x="576699" y="448700"/>
            <a:ext cx="10801919" cy="708977"/>
          </a:xfrm>
        </p:spPr>
        <p:txBody>
          <a:bodyPr/>
          <a:lstStyle/>
          <a:p>
            <a:pPr lvl="0">
              <a:defRPr/>
            </a:pPr>
            <a:r>
              <a:rPr lang="en-US" sz="4607">
                <a:solidFill>
                  <a:schemeClr val="bg1"/>
                </a:solidFill>
              </a:rPr>
              <a:t>Event Grid reliability and scale</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666213" y="4475970"/>
            <a:ext cx="3226672" cy="621206"/>
          </a:xfrm>
          <a:prstGeom prst="rect">
            <a:avLst/>
          </a:prstGeom>
          <a:noFill/>
        </p:spPr>
        <p:txBody>
          <a:bodyPr wrap="square" lIns="91401" tIns="146243" rIns="182802" bIns="146243" rtlCol="0">
            <a:spAutoFit/>
          </a:bodyPr>
          <a:lstStyle/>
          <a:p>
            <a:pPr algn="ctr" defTabSz="1218467">
              <a:lnSpc>
                <a:spcPct val="90000"/>
              </a:lnSpc>
              <a:defRPr/>
            </a:pPr>
            <a:r>
              <a:rPr lang="en-US" sz="2353" kern="0">
                <a:solidFill>
                  <a:schemeClr val="bg1"/>
                </a:solidFill>
                <a:latin typeface="Segoe UI Semilight"/>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896017" y="4475970"/>
            <a:ext cx="3226672" cy="621206"/>
          </a:xfrm>
          <a:prstGeom prst="rect">
            <a:avLst/>
          </a:prstGeom>
          <a:noFill/>
        </p:spPr>
        <p:txBody>
          <a:bodyPr wrap="square" lIns="91401" tIns="146243" rIns="182802" bIns="146243" rtlCol="0">
            <a:spAutoFit/>
          </a:bodyPr>
          <a:lstStyle/>
          <a:p>
            <a:pPr algn="ctr" defTabSz="1218467">
              <a:lnSpc>
                <a:spcPct val="90000"/>
              </a:lnSpc>
              <a:defRPr/>
            </a:pPr>
            <a:r>
              <a:rPr lang="en-US" sz="2353" kern="0">
                <a:solidFill>
                  <a:schemeClr val="bg1"/>
                </a:solidFill>
                <a:latin typeface="Segoe UI Semilight"/>
                <a:cs typeface="Segoe UI"/>
              </a:rPr>
              <a:t>Near real-time</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781116" y="4475970"/>
            <a:ext cx="3226672" cy="621206"/>
          </a:xfrm>
          <a:prstGeom prst="rect">
            <a:avLst/>
          </a:prstGeom>
          <a:noFill/>
        </p:spPr>
        <p:txBody>
          <a:bodyPr wrap="square" lIns="91401" tIns="146243" rIns="182802" bIns="146243" rtlCol="0">
            <a:spAutoFit/>
          </a:bodyPr>
          <a:lstStyle/>
          <a:p>
            <a:pPr algn="ctr" defTabSz="1218467">
              <a:lnSpc>
                <a:spcPct val="90000"/>
              </a:lnSpc>
              <a:defRPr/>
            </a:pPr>
            <a:r>
              <a:rPr lang="en-US" sz="2353" kern="0">
                <a:solidFill>
                  <a:schemeClr val="bg1"/>
                </a:solidFill>
                <a:latin typeface="Segoe UI Semilight"/>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a:grpSpLocks noChangeAspect="1"/>
          </p:cNvGrpSpPr>
          <p:nvPr/>
        </p:nvGrpSpPr>
        <p:grpSpPr>
          <a:xfrm>
            <a:off x="421462" y="2359804"/>
            <a:ext cx="3592431" cy="2409045"/>
            <a:chOff x="719746" y="2399994"/>
            <a:chExt cx="3069854" cy="2058610"/>
          </a:xfrm>
          <a:solidFill>
            <a:schemeClr val="bg1">
              <a:lumMod val="95000"/>
            </a:schemeClr>
          </a:solidFill>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grp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lnSpc>
                  <a:spcPct val="90000"/>
                </a:lnSpc>
                <a:defRPr/>
              </a:pPr>
              <a:endParaRPr lang="en-US" sz="1730" kern="0">
                <a:gradFill>
                  <a:gsLst>
                    <a:gs pos="87500">
                      <a:schemeClr val="accent1"/>
                    </a:gs>
                    <a:gs pos="72500">
                      <a:schemeClr val="accent1"/>
                    </a:gs>
                  </a:gsLst>
                  <a:lin ang="5400000" scaled="0"/>
                </a:gradFill>
                <a:latin typeface="Segoe UI Semilight"/>
              </a:endParaRPr>
            </a:p>
          </p:txBody>
        </p:sp>
        <p:sp>
          <p:nvSpPr>
            <p:cNvPr id="63" name="TextBox 62"/>
            <p:cNvSpPr txBox="1"/>
            <p:nvPr/>
          </p:nvSpPr>
          <p:spPr>
            <a:xfrm>
              <a:off x="1050059" y="3348842"/>
              <a:ext cx="2409225" cy="789017"/>
            </a:xfrm>
            <a:prstGeom prst="rect">
              <a:avLst/>
            </a:prstGeom>
            <a:grpFill/>
          </p:spPr>
          <p:txBody>
            <a:bodyPr wrap="square" rtlCol="0">
              <a:spAutoFit/>
            </a:bodyPr>
            <a:lstStyle/>
            <a:p>
              <a:pPr algn="ctr" defTabSz="913862">
                <a:lnSpc>
                  <a:spcPct val="90000"/>
                </a:lnSpc>
                <a:buSzPct val="90000"/>
                <a:defRPr/>
              </a:pPr>
              <a:r>
                <a:rPr lang="en-US" sz="2000" dirty="0">
                  <a:gradFill>
                    <a:gsLst>
                      <a:gs pos="85000">
                        <a:schemeClr val="accent1"/>
                      </a:gs>
                      <a:gs pos="51000">
                        <a:schemeClr val="accent1"/>
                      </a:gs>
                    </a:gsLst>
                    <a:lin ang="5400000" scaled="0"/>
                  </a:gradFill>
                  <a:cs typeface="Segoe UI Semilight" panose="020B0402040204020203" pitchFamily="34" charset="0"/>
                </a:rPr>
                <a:t>Sub-second </a:t>
              </a:r>
              <a:br>
                <a:rPr lang="en-US" sz="2000" dirty="0">
                  <a:gradFill>
                    <a:gsLst>
                      <a:gs pos="85000">
                        <a:schemeClr val="accent1"/>
                      </a:gs>
                      <a:gs pos="51000">
                        <a:schemeClr val="accent1"/>
                      </a:gs>
                    </a:gsLst>
                    <a:lin ang="5400000" scaled="0"/>
                  </a:gradFill>
                  <a:cs typeface="Segoe UI Semilight" panose="020B0402040204020203" pitchFamily="34" charset="0"/>
                </a:rPr>
              </a:br>
              <a:r>
                <a:rPr lang="en-US" sz="2000" dirty="0">
                  <a:gradFill>
                    <a:gsLst>
                      <a:gs pos="85000">
                        <a:schemeClr val="accent1"/>
                      </a:gs>
                      <a:gs pos="51000">
                        <a:schemeClr val="accent1"/>
                      </a:gs>
                    </a:gsLst>
                    <a:lin ang="5400000" scaled="0"/>
                  </a:gradFill>
                  <a:cs typeface="Segoe UI Semilight" panose="020B0402040204020203" pitchFamily="34" charset="0"/>
                </a:rPr>
                <a:t>end-to-end latency in the </a:t>
              </a:r>
              <a:r>
                <a:rPr lang="en-US" sz="2000" b="1" dirty="0">
                  <a:gradFill>
                    <a:gsLst>
                      <a:gs pos="85000">
                        <a:schemeClr val="accent1"/>
                      </a:gs>
                      <a:gs pos="51000">
                        <a:schemeClr val="accent1"/>
                      </a:gs>
                    </a:gsLst>
                    <a:lin ang="5400000" scaled="0"/>
                  </a:gradFill>
                  <a:latin typeface="Segoe UI" panose="020B0502040204020203" pitchFamily="34" charset="0"/>
                  <a:cs typeface="Segoe UI" panose="020B0502040204020203" pitchFamily="34" charset="0"/>
                </a:rPr>
                <a:t>99</a:t>
              </a:r>
              <a:r>
                <a:rPr lang="en-US" sz="2000" b="1" baseline="30000" dirty="0">
                  <a:gradFill>
                    <a:gsLst>
                      <a:gs pos="85000">
                        <a:schemeClr val="accent1"/>
                      </a:gs>
                      <a:gs pos="51000">
                        <a:schemeClr val="accent1"/>
                      </a:gs>
                    </a:gsLst>
                    <a:lin ang="5400000" scaled="0"/>
                  </a:gradFill>
                  <a:latin typeface="Segoe UI" panose="020B0502040204020203" pitchFamily="34" charset="0"/>
                  <a:cs typeface="Segoe UI" panose="020B0502040204020203" pitchFamily="34" charset="0"/>
                </a:rPr>
                <a:t>th</a:t>
              </a:r>
              <a:r>
                <a:rPr lang="en-US" sz="2000" b="1" dirty="0">
                  <a:gradFill>
                    <a:gsLst>
                      <a:gs pos="85000">
                        <a:schemeClr val="accent1"/>
                      </a:gs>
                      <a:gs pos="51000">
                        <a:schemeClr val="accent1"/>
                      </a:gs>
                    </a:gsLst>
                    <a:lin ang="5400000" scaled="0"/>
                  </a:gradFill>
                  <a:latin typeface="Segoe UI" panose="020B0502040204020203" pitchFamily="34" charset="0"/>
                  <a:cs typeface="Segoe UI" panose="020B0502040204020203" pitchFamily="34" charset="0"/>
                </a:rPr>
                <a:t> percentile</a:t>
              </a:r>
            </a:p>
          </p:txBody>
        </p:sp>
      </p:grpSp>
      <p:grpSp>
        <p:nvGrpSpPr>
          <p:cNvPr id="5" name="Group 4">
            <a:extLst>
              <a:ext uri="{FF2B5EF4-FFF2-40B4-BE49-F238E27FC236}">
                <a16:creationId xmlns:a16="http://schemas.microsoft.com/office/drawing/2014/main" id="{1853269C-1F61-4358-ADF6-3ABE0E21C346}"/>
              </a:ext>
            </a:extLst>
          </p:cNvPr>
          <p:cNvGrpSpPr>
            <a:grpSpLocks noChangeAspect="1"/>
          </p:cNvGrpSpPr>
          <p:nvPr/>
        </p:nvGrpSpPr>
        <p:grpSpPr>
          <a:xfrm>
            <a:off x="4306560" y="2359804"/>
            <a:ext cx="3592431" cy="2409045"/>
            <a:chOff x="4683310" y="2399994"/>
            <a:chExt cx="3069854" cy="2058610"/>
          </a:xfrm>
          <a:solidFill>
            <a:schemeClr val="bg1">
              <a:lumMod val="95000"/>
            </a:schemeClr>
          </a:solidFill>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grp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lnSpc>
                  <a:spcPct val="90000"/>
                </a:lnSpc>
                <a:defRPr/>
              </a:pPr>
              <a:endParaRPr lang="en-US" sz="1730" kern="0">
                <a:solidFill>
                  <a:srgbClr val="353535"/>
                </a:solidFill>
                <a:latin typeface="Segoe UI Semilight"/>
              </a:endParaRPr>
            </a:p>
          </p:txBody>
        </p:sp>
        <p:sp>
          <p:nvSpPr>
            <p:cNvPr id="21" name="TextBox 20"/>
            <p:cNvSpPr txBox="1"/>
            <p:nvPr/>
          </p:nvSpPr>
          <p:spPr>
            <a:xfrm>
              <a:off x="5013624" y="3473509"/>
              <a:ext cx="2409224" cy="552312"/>
            </a:xfrm>
            <a:prstGeom prst="rect">
              <a:avLst/>
            </a:prstGeom>
            <a:grpFill/>
          </p:spPr>
          <p:txBody>
            <a:bodyPr wrap="square" rtlCol="0">
              <a:spAutoFit/>
            </a:bodyPr>
            <a:lstStyle/>
            <a:p>
              <a:pPr algn="ctr" defTabSz="913862">
                <a:lnSpc>
                  <a:spcPct val="90000"/>
                </a:lnSpc>
                <a:spcAft>
                  <a:spcPts val="500"/>
                </a:spcAft>
                <a:buSzPct val="90000"/>
                <a:defRPr/>
              </a:pPr>
              <a:r>
                <a:rPr lang="en-US" sz="2000" b="1" dirty="0">
                  <a:gradFill>
                    <a:gsLst>
                      <a:gs pos="85000">
                        <a:schemeClr val="accent1"/>
                      </a:gs>
                      <a:gs pos="51000">
                        <a:schemeClr val="accent1"/>
                      </a:gs>
                    </a:gsLst>
                    <a:lin ang="5400000" scaled="0"/>
                  </a:gradFill>
                  <a:latin typeface="Segoe UI" panose="020B0502040204020203" pitchFamily="34" charset="0"/>
                  <a:cs typeface="Segoe UI" panose="020B0502040204020203" pitchFamily="34" charset="0"/>
                </a:rPr>
                <a:t>10,000,000</a:t>
              </a:r>
              <a:r>
                <a:rPr lang="en-US" sz="2000" dirty="0">
                  <a:gradFill>
                    <a:gsLst>
                      <a:gs pos="85000">
                        <a:schemeClr val="accent1"/>
                      </a:gs>
                      <a:gs pos="51000">
                        <a:schemeClr val="accent1"/>
                      </a:gs>
                    </a:gsLst>
                    <a:lin ang="5400000" scaled="0"/>
                  </a:gradFill>
                  <a:cs typeface="Segoe UI Semilight" panose="020B0402040204020203" pitchFamily="34" charset="0"/>
                </a:rPr>
                <a:t> events </a:t>
              </a:r>
              <a:br>
                <a:rPr lang="en-US" sz="2000" dirty="0">
                  <a:gradFill>
                    <a:gsLst>
                      <a:gs pos="85000">
                        <a:schemeClr val="accent1"/>
                      </a:gs>
                      <a:gs pos="51000">
                        <a:schemeClr val="accent1"/>
                      </a:gs>
                    </a:gsLst>
                    <a:lin ang="5400000" scaled="0"/>
                  </a:gradFill>
                  <a:cs typeface="Segoe UI Semilight" panose="020B0402040204020203" pitchFamily="34" charset="0"/>
                </a:rPr>
              </a:br>
              <a:r>
                <a:rPr lang="en-US" sz="2000" dirty="0">
                  <a:gradFill>
                    <a:gsLst>
                      <a:gs pos="85000">
                        <a:schemeClr val="accent1"/>
                      </a:gs>
                      <a:gs pos="51000">
                        <a:schemeClr val="accent1"/>
                      </a:gs>
                    </a:gsLst>
                    <a:lin ang="5400000" scaled="0"/>
                  </a:gradFill>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a:grpSpLocks noChangeAspect="1"/>
          </p:cNvGrpSpPr>
          <p:nvPr/>
        </p:nvGrpSpPr>
        <p:grpSpPr>
          <a:xfrm>
            <a:off x="8191657" y="2359804"/>
            <a:ext cx="3592431" cy="2409045"/>
            <a:chOff x="8646874" y="2399994"/>
            <a:chExt cx="3069854" cy="2058610"/>
          </a:xfrm>
          <a:solidFill>
            <a:schemeClr val="bg1">
              <a:lumMod val="95000"/>
            </a:schemeClr>
          </a:solidFill>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grp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lnSpc>
                  <a:spcPct val="90000"/>
                </a:lnSpc>
                <a:defRPr/>
              </a:pPr>
              <a:endParaRPr lang="en-US" sz="1730" kern="0">
                <a:solidFill>
                  <a:srgbClr val="353535"/>
                </a:solidFill>
                <a:latin typeface="Segoe UI Semilight"/>
              </a:endParaRPr>
            </a:p>
          </p:txBody>
        </p:sp>
        <p:sp>
          <p:nvSpPr>
            <p:cNvPr id="22" name="TextBox 21"/>
            <p:cNvSpPr txBox="1"/>
            <p:nvPr/>
          </p:nvSpPr>
          <p:spPr>
            <a:xfrm>
              <a:off x="8935838" y="3348842"/>
              <a:ext cx="2616486" cy="789017"/>
            </a:xfrm>
            <a:prstGeom prst="rect">
              <a:avLst/>
            </a:prstGeom>
            <a:grpFill/>
          </p:spPr>
          <p:txBody>
            <a:bodyPr wrap="square" rtlCol="0">
              <a:spAutoFit/>
            </a:bodyPr>
            <a:lstStyle/>
            <a:p>
              <a:pPr algn="ctr" defTabSz="913862">
                <a:lnSpc>
                  <a:spcPct val="90000"/>
                </a:lnSpc>
                <a:spcAft>
                  <a:spcPts val="500"/>
                </a:spcAft>
                <a:buSzPct val="90000"/>
                <a:defRPr/>
              </a:pPr>
              <a:r>
                <a:rPr lang="en-US" sz="2000" b="1" dirty="0">
                  <a:gradFill>
                    <a:gsLst>
                      <a:gs pos="85000">
                        <a:schemeClr val="accent1"/>
                      </a:gs>
                      <a:gs pos="51000">
                        <a:schemeClr val="accent1"/>
                      </a:gs>
                    </a:gsLst>
                    <a:lin ang="5400000" scaled="0"/>
                  </a:gradFill>
                  <a:latin typeface="Segoe UI" panose="020B0502040204020203" pitchFamily="34" charset="0"/>
                  <a:cs typeface="Segoe UI" panose="020B0502040204020203" pitchFamily="34" charset="0"/>
                </a:rPr>
                <a:t>24-hour</a:t>
              </a:r>
              <a:r>
                <a:rPr lang="en-US" sz="2000" dirty="0">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 </a:t>
              </a:r>
              <a:r>
                <a:rPr lang="en-US" sz="2000" dirty="0">
                  <a:gradFill>
                    <a:gsLst>
                      <a:gs pos="85000">
                        <a:schemeClr val="accent1"/>
                      </a:gs>
                      <a:gs pos="51000">
                        <a:schemeClr val="accent1"/>
                      </a:gs>
                    </a:gsLst>
                    <a:lin ang="5400000" scaled="0"/>
                  </a:gradFill>
                  <a:cs typeface="Segoe UI Semilight" panose="020B0402040204020203" pitchFamily="34" charset="0"/>
                </a:rPr>
                <a:t>retry with exponential back off for events not delivered</a:t>
              </a:r>
            </a:p>
          </p:txBody>
        </p:sp>
      </p:grpSp>
      <p:sp>
        <p:nvSpPr>
          <p:cNvPr id="16" name="Title 2">
            <a:extLst>
              <a:ext uri="{FF2B5EF4-FFF2-40B4-BE49-F238E27FC236}">
                <a16:creationId xmlns:a16="http://schemas.microsoft.com/office/drawing/2014/main" id="{1B974B89-3E5A-439C-8B37-41B896A48931}"/>
              </a:ext>
            </a:extLst>
          </p:cNvPr>
          <p:cNvSpPr txBox="1">
            <a:spLocks/>
          </p:cNvSpPr>
          <p:nvPr/>
        </p:nvSpPr>
        <p:spPr>
          <a:xfrm>
            <a:off x="729099" y="601100"/>
            <a:ext cx="10801919" cy="708977"/>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5998"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en-GB" sz="4607" dirty="0"/>
              <a:t>Event Grid Stats</a:t>
            </a:r>
          </a:p>
        </p:txBody>
      </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4.08534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4.08534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1.18203E-6 -5.81026E-7 L -1.18203E-6 0.037 " pathEditMode="relative" rAng="0" ptsTypes="AA">
                                      <p:cBhvr>
                                        <p:cTn id="33" dur="600" spd="-100000" fill="hold"/>
                                        <p:tgtEl>
                                          <p:spTgt spid="7"/>
                                        </p:tgtEl>
                                        <p:attrNameLst>
                                          <p:attrName>ppt_x</p:attrName>
                                          <p:attrName>ppt_y</p:attrName>
                                        </p:attrNameLst>
                                      </p:cBhvr>
                                      <p:rCtr x="0" y="1838"/>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8203E-6 -4.08534E-6 L -1.18203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77AC-0620-4922-8ECE-1571C3CFF0FA}"/>
              </a:ext>
            </a:extLst>
          </p:cNvPr>
          <p:cNvSpPr>
            <a:spLocks noGrp="1"/>
          </p:cNvSpPr>
          <p:nvPr>
            <p:ph type="title"/>
          </p:nvPr>
        </p:nvSpPr>
        <p:spPr>
          <a:xfrm>
            <a:off x="576699" y="448700"/>
            <a:ext cx="10801919" cy="708977"/>
          </a:xfrm>
        </p:spPr>
        <p:txBody>
          <a:bodyPr/>
          <a:lstStyle/>
          <a:p>
            <a:r>
              <a:rPr lang="en-GB" sz="4607"/>
              <a:t>Examples using Event Grid</a:t>
            </a:r>
          </a:p>
        </p:txBody>
      </p:sp>
      <p:sp>
        <p:nvSpPr>
          <p:cNvPr id="3" name="Rectangle 2">
            <a:extLst>
              <a:ext uri="{FF2B5EF4-FFF2-40B4-BE49-F238E27FC236}">
                <a16:creationId xmlns:a16="http://schemas.microsoft.com/office/drawing/2014/main" id="{D71726B7-E130-4B79-8EEF-083F7C2FF4DC}"/>
              </a:ext>
            </a:extLst>
          </p:cNvPr>
          <p:cNvSpPr/>
          <p:nvPr/>
        </p:nvSpPr>
        <p:spPr>
          <a:xfrm>
            <a:off x="415386" y="1452411"/>
            <a:ext cx="4655072" cy="573280"/>
          </a:xfrm>
          <a:prstGeom prst="rect">
            <a:avLst/>
          </a:prstGeom>
        </p:spPr>
        <p:txBody>
          <a:bodyPr wrap="none">
            <a:spAutoFit/>
          </a:bodyPr>
          <a:lstStyle/>
          <a:p>
            <a:pPr defTabSz="896042">
              <a:defRPr/>
            </a:pPr>
            <a:r>
              <a:rPr lang="en-US" sz="3137" kern="0">
                <a:solidFill>
                  <a:srgbClr val="7030A0"/>
                </a:solidFill>
                <a:latin typeface="Segoe UI Semilight"/>
                <a:cs typeface="Segoe UI Semibold" panose="020B0702040204020203" pitchFamily="34" charset="0"/>
              </a:rPr>
              <a:t>Serverless app integration</a:t>
            </a:r>
          </a:p>
        </p:txBody>
      </p:sp>
      <p:pic>
        <p:nvPicPr>
          <p:cNvPr id="7" name="Picture 6" descr="A close up of a sign&#10;&#10;Description generated with high confidence">
            <a:extLst>
              <a:ext uri="{FF2B5EF4-FFF2-40B4-BE49-F238E27FC236}">
                <a16:creationId xmlns:a16="http://schemas.microsoft.com/office/drawing/2014/main" id="{2044FE96-8B79-4154-9A30-04E3C36449A6}"/>
              </a:ext>
            </a:extLst>
          </p:cNvPr>
          <p:cNvPicPr>
            <a:picLocks noChangeAspect="1"/>
          </p:cNvPicPr>
          <p:nvPr/>
        </p:nvPicPr>
        <p:blipFill>
          <a:blip r:embed="rId3"/>
          <a:stretch>
            <a:fillRect/>
          </a:stretch>
        </p:blipFill>
        <p:spPr>
          <a:xfrm>
            <a:off x="6166593" y="2440705"/>
            <a:ext cx="5781279" cy="2117774"/>
          </a:xfrm>
          <a:prstGeom prst="rect">
            <a:avLst/>
          </a:prstGeom>
        </p:spPr>
      </p:pic>
      <p:sp>
        <p:nvSpPr>
          <p:cNvPr id="8" name="Rectangle 7">
            <a:extLst>
              <a:ext uri="{FF2B5EF4-FFF2-40B4-BE49-F238E27FC236}">
                <a16:creationId xmlns:a16="http://schemas.microsoft.com/office/drawing/2014/main" id="{37FF16AD-97CB-40A9-9254-B57EB1655752}"/>
              </a:ext>
            </a:extLst>
          </p:cNvPr>
          <p:cNvSpPr/>
          <p:nvPr/>
        </p:nvSpPr>
        <p:spPr>
          <a:xfrm>
            <a:off x="6376036" y="1452411"/>
            <a:ext cx="3841039" cy="573280"/>
          </a:xfrm>
          <a:prstGeom prst="rect">
            <a:avLst/>
          </a:prstGeom>
        </p:spPr>
        <p:txBody>
          <a:bodyPr wrap="none">
            <a:spAutoFit/>
          </a:bodyPr>
          <a:lstStyle/>
          <a:p>
            <a:pPr defTabSz="896042">
              <a:defRPr/>
            </a:pPr>
            <a:r>
              <a:rPr lang="en-US" sz="3137" kern="0">
                <a:solidFill>
                  <a:srgbClr val="7030A0"/>
                </a:solidFill>
                <a:latin typeface="Segoe UI Semilight"/>
                <a:cs typeface="Segoe UI Semibold" panose="020B0702040204020203" pitchFamily="34" charset="0"/>
              </a:rPr>
              <a:t>Automate operations</a:t>
            </a:r>
          </a:p>
        </p:txBody>
      </p:sp>
      <p:pic>
        <p:nvPicPr>
          <p:cNvPr id="9" name="Picture 8">
            <a:extLst>
              <a:ext uri="{FF2B5EF4-FFF2-40B4-BE49-F238E27FC236}">
                <a16:creationId xmlns:a16="http://schemas.microsoft.com/office/drawing/2014/main" id="{15D89248-107F-4DAC-AB54-211C88EAEB87}"/>
              </a:ext>
            </a:extLst>
          </p:cNvPr>
          <p:cNvPicPr>
            <a:picLocks noChangeAspect="1"/>
          </p:cNvPicPr>
          <p:nvPr/>
        </p:nvPicPr>
        <p:blipFill>
          <a:blip r:embed="rId4"/>
          <a:stretch>
            <a:fillRect/>
          </a:stretch>
        </p:blipFill>
        <p:spPr>
          <a:xfrm>
            <a:off x="415386" y="2091750"/>
            <a:ext cx="4692319" cy="2627091"/>
          </a:xfrm>
          <a:prstGeom prst="rect">
            <a:avLst/>
          </a:prstGeom>
        </p:spPr>
      </p:pic>
      <p:sp>
        <p:nvSpPr>
          <p:cNvPr id="10" name="Rectangle 9">
            <a:extLst>
              <a:ext uri="{FF2B5EF4-FFF2-40B4-BE49-F238E27FC236}">
                <a16:creationId xmlns:a16="http://schemas.microsoft.com/office/drawing/2014/main" id="{9B7C7DCD-E519-4475-8B55-98A639C04F61}"/>
              </a:ext>
            </a:extLst>
          </p:cNvPr>
          <p:cNvSpPr/>
          <p:nvPr/>
        </p:nvSpPr>
        <p:spPr>
          <a:xfrm>
            <a:off x="415386" y="5468248"/>
            <a:ext cx="5490221" cy="369332"/>
          </a:xfrm>
          <a:prstGeom prst="rect">
            <a:avLst/>
          </a:prstGeom>
        </p:spPr>
        <p:txBody>
          <a:bodyPr wrap="none">
            <a:spAutoFit/>
          </a:bodyPr>
          <a:lstStyle/>
          <a:p>
            <a:pPr>
              <a:lnSpc>
                <a:spcPct val="90000"/>
              </a:lnSpc>
              <a:spcAft>
                <a:spcPts val="333"/>
              </a:spcAft>
              <a:defRPr/>
            </a:pPr>
            <a:r>
              <a:rPr lang="en-US" sz="2000" dirty="0">
                <a:solidFill>
                  <a:srgbClr val="353535"/>
                </a:solidFill>
                <a:latin typeface="Segoe UI Light" pitchFamily="34" charset="0"/>
              </a:rPr>
              <a:t>Event Grid connects your app with other services.</a:t>
            </a:r>
          </a:p>
        </p:txBody>
      </p:sp>
      <p:sp>
        <p:nvSpPr>
          <p:cNvPr id="11" name="Rectangle 10">
            <a:extLst>
              <a:ext uri="{FF2B5EF4-FFF2-40B4-BE49-F238E27FC236}">
                <a16:creationId xmlns:a16="http://schemas.microsoft.com/office/drawing/2014/main" id="{389F1537-E32D-4E47-BADA-2976E52F0523}"/>
              </a:ext>
            </a:extLst>
          </p:cNvPr>
          <p:cNvSpPr/>
          <p:nvPr/>
        </p:nvSpPr>
        <p:spPr>
          <a:xfrm>
            <a:off x="6256815" y="5444901"/>
            <a:ext cx="5519799" cy="369332"/>
          </a:xfrm>
          <a:prstGeom prst="rect">
            <a:avLst/>
          </a:prstGeom>
        </p:spPr>
        <p:txBody>
          <a:bodyPr wrap="square">
            <a:spAutoFit/>
          </a:bodyPr>
          <a:lstStyle/>
          <a:p>
            <a:pPr>
              <a:lnSpc>
                <a:spcPct val="90000"/>
              </a:lnSpc>
              <a:spcAft>
                <a:spcPts val="333"/>
              </a:spcAft>
              <a:defRPr/>
            </a:pPr>
            <a:r>
              <a:rPr lang="en-US" sz="2000" dirty="0">
                <a:solidFill>
                  <a:srgbClr val="353535"/>
                </a:solidFill>
                <a:latin typeface="Segoe UI Light" pitchFamily="34" charset="0"/>
              </a:rPr>
              <a:t>Automate and simplify policy enforcement.</a:t>
            </a:r>
          </a:p>
        </p:txBody>
      </p:sp>
      <p:pic>
        <p:nvPicPr>
          <p:cNvPr id="12" name="Picture 11">
            <a:extLst>
              <a:ext uri="{FF2B5EF4-FFF2-40B4-BE49-F238E27FC236}">
                <a16:creationId xmlns:a16="http://schemas.microsoft.com/office/drawing/2014/main" id="{0D4AC2B4-9484-4F3A-AADB-36E9AB68716D}"/>
              </a:ext>
            </a:extLst>
          </p:cNvPr>
          <p:cNvPicPr>
            <a:picLocks noChangeAspect="1"/>
          </p:cNvPicPr>
          <p:nvPr/>
        </p:nvPicPr>
        <p:blipFill>
          <a:blip r:embed="rId5"/>
          <a:stretch>
            <a:fillRect/>
          </a:stretch>
        </p:blipFill>
        <p:spPr>
          <a:xfrm>
            <a:off x="6376036" y="4552920"/>
            <a:ext cx="668918" cy="668918"/>
          </a:xfrm>
          <a:prstGeom prst="rect">
            <a:avLst/>
          </a:prstGeom>
        </p:spPr>
      </p:pic>
      <p:cxnSp>
        <p:nvCxnSpPr>
          <p:cNvPr id="16" name="Straight Arrow Connector 15">
            <a:extLst>
              <a:ext uri="{FF2B5EF4-FFF2-40B4-BE49-F238E27FC236}">
                <a16:creationId xmlns:a16="http://schemas.microsoft.com/office/drawing/2014/main" id="{BBF1E137-6DF3-4B1B-A485-DEBADFA07EE0}"/>
              </a:ext>
            </a:extLst>
          </p:cNvPr>
          <p:cNvCxnSpPr>
            <a:cxnSpLocks/>
          </p:cNvCxnSpPr>
          <p:nvPr/>
        </p:nvCxnSpPr>
        <p:spPr>
          <a:xfrm flipV="1">
            <a:off x="7084297" y="4148667"/>
            <a:ext cx="308615" cy="409812"/>
          </a:xfrm>
          <a:prstGeom prst="straightConnector1">
            <a:avLst/>
          </a:prstGeom>
          <a:ln w="28575">
            <a:solidFill>
              <a:schemeClr val="bg1">
                <a:lumMod val="50000"/>
                <a:alpha val="50000"/>
              </a:schemeClr>
            </a:solidFill>
            <a:prstDash val="sysDash"/>
            <a:headEnd type="none" w="lg"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97856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47CEA6-84DD-4038-AE02-C9A318A17EC6}"/>
              </a:ext>
            </a:extLst>
          </p:cNvPr>
          <p:cNvSpPr>
            <a:spLocks noGrp="1"/>
          </p:cNvSpPr>
          <p:nvPr>
            <p:ph type="body" sz="quarter" idx="15"/>
          </p:nvPr>
        </p:nvSpPr>
        <p:spPr>
          <a:xfrm>
            <a:off x="6290702" y="2744484"/>
            <a:ext cx="5669815" cy="766221"/>
          </a:xfrm>
        </p:spPr>
        <p:txBody>
          <a:bodyPr/>
          <a:lstStyle/>
          <a:p>
            <a:r>
              <a:rPr lang="en-US" dirty="0">
                <a:solidFill>
                  <a:schemeClr val="tx1"/>
                </a:solidFill>
                <a:latin typeface="+mn-lt"/>
              </a:rPr>
              <a:t>Azure Event Grid</a:t>
            </a:r>
          </a:p>
          <a:p>
            <a:r>
              <a:rPr lang="en-US" dirty="0">
                <a:solidFill>
                  <a:schemeClr val="tx1"/>
                </a:solidFill>
                <a:latin typeface="+mn-lt"/>
              </a:rPr>
              <a:t>Demo</a:t>
            </a:r>
          </a:p>
        </p:txBody>
      </p:sp>
    </p:spTree>
    <p:extLst>
      <p:ext uri="{BB962C8B-B14F-4D97-AF65-F5344CB8AC3E}">
        <p14:creationId xmlns:p14="http://schemas.microsoft.com/office/powerpoint/2010/main" val="758460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089EE-F6A8-49C4-9D38-A7E6750EFD96}"/>
              </a:ext>
            </a:extLst>
          </p:cNvPr>
          <p:cNvSpPr>
            <a:spLocks noGrp="1"/>
          </p:cNvSpPr>
          <p:nvPr>
            <p:ph type="title"/>
          </p:nvPr>
        </p:nvSpPr>
        <p:spPr/>
        <p:txBody>
          <a:bodyPr/>
          <a:lstStyle/>
          <a:p>
            <a:r>
              <a:rPr lang="en-US">
                <a:cs typeface="Segoe UI Semibold"/>
              </a:rPr>
              <a:t>Event Grid </a:t>
            </a:r>
            <a:r>
              <a:rPr lang="en-US" dirty="0">
                <a:cs typeface="Segoe UI Semibold"/>
              </a:rPr>
              <a:t>Roadmap</a:t>
            </a:r>
            <a:endParaRPr lang="en-US"/>
          </a:p>
        </p:txBody>
      </p:sp>
      <p:sp>
        <p:nvSpPr>
          <p:cNvPr id="3" name="Content Placeholder 2">
            <a:extLst>
              <a:ext uri="{FF2B5EF4-FFF2-40B4-BE49-F238E27FC236}">
                <a16:creationId xmlns:a16="http://schemas.microsoft.com/office/drawing/2014/main" id="{8AD6F494-041C-4236-8C45-738DB1FB7684}"/>
              </a:ext>
            </a:extLst>
          </p:cNvPr>
          <p:cNvSpPr>
            <a:spLocks noGrp="1"/>
          </p:cNvSpPr>
          <p:nvPr>
            <p:ph type="body" sz="quarter" idx="10"/>
          </p:nvPr>
        </p:nvSpPr>
        <p:spPr>
          <a:xfrm>
            <a:off x="584982" y="1437764"/>
            <a:ext cx="5211341" cy="5406558"/>
          </a:xfrm>
        </p:spPr>
        <p:txBody>
          <a:bodyPr/>
          <a:lstStyle/>
          <a:p>
            <a:r>
              <a:rPr lang="en-US" dirty="0"/>
              <a:t>Event Domains</a:t>
            </a:r>
          </a:p>
          <a:p>
            <a:r>
              <a:rPr lang="en-US" dirty="0"/>
              <a:t>Advanced Filters</a:t>
            </a:r>
          </a:p>
          <a:p>
            <a:pPr lvl="1"/>
            <a:r>
              <a:rPr lang="en-US" dirty="0"/>
              <a:t>String</a:t>
            </a:r>
          </a:p>
          <a:p>
            <a:pPr lvl="2"/>
            <a:r>
              <a:rPr lang="en-US" dirty="0"/>
              <a:t>In/Not in</a:t>
            </a:r>
          </a:p>
          <a:p>
            <a:pPr lvl="2"/>
            <a:r>
              <a:rPr lang="en-US" dirty="0"/>
              <a:t>Beings with/Ends with</a:t>
            </a:r>
          </a:p>
          <a:p>
            <a:pPr lvl="2"/>
            <a:r>
              <a:rPr lang="en-US" dirty="0"/>
              <a:t>Contains</a:t>
            </a:r>
          </a:p>
          <a:p>
            <a:pPr lvl="1"/>
            <a:r>
              <a:rPr lang="en-US" dirty="0"/>
              <a:t>Numerical</a:t>
            </a:r>
          </a:p>
          <a:p>
            <a:pPr lvl="2"/>
            <a:r>
              <a:rPr lang="en-US" dirty="0"/>
              <a:t>In/Not In</a:t>
            </a:r>
          </a:p>
          <a:p>
            <a:pPr lvl="2"/>
            <a:r>
              <a:rPr lang="en-US" dirty="0"/>
              <a:t>Greater than/Less than</a:t>
            </a:r>
          </a:p>
          <a:p>
            <a:pPr lvl="2"/>
            <a:r>
              <a:rPr lang="en-US" dirty="0"/>
              <a:t>Greater than or equal/Less than or equal</a:t>
            </a:r>
          </a:p>
          <a:p>
            <a:pPr lvl="1"/>
            <a:r>
              <a:rPr lang="en-US" dirty="0"/>
              <a:t>Boolean</a:t>
            </a:r>
          </a:p>
          <a:p>
            <a:endParaRPr lang="en-US"/>
          </a:p>
        </p:txBody>
      </p:sp>
      <p:sp>
        <p:nvSpPr>
          <p:cNvPr id="4" name="Text Placeholder 3">
            <a:extLst>
              <a:ext uri="{FF2B5EF4-FFF2-40B4-BE49-F238E27FC236}">
                <a16:creationId xmlns:a16="http://schemas.microsoft.com/office/drawing/2014/main" id="{F865B46B-4E3A-46FB-AD64-45B6D50499C0}"/>
              </a:ext>
            </a:extLst>
          </p:cNvPr>
          <p:cNvSpPr>
            <a:spLocks noGrp="1"/>
          </p:cNvSpPr>
          <p:nvPr>
            <p:ph type="body" sz="quarter" idx="11"/>
          </p:nvPr>
        </p:nvSpPr>
        <p:spPr>
          <a:xfrm>
            <a:off x="6544215" y="1189495"/>
            <a:ext cx="5378548" cy="3300634"/>
          </a:xfrm>
        </p:spPr>
        <p:txBody>
          <a:bodyPr/>
          <a:lstStyle/>
          <a:p>
            <a:r>
              <a:rPr lang="en-US" dirty="0"/>
              <a:t>Publishers</a:t>
            </a:r>
          </a:p>
          <a:p>
            <a:pPr lvl="1"/>
            <a:r>
              <a:rPr lang="en-US" dirty="0"/>
              <a:t>Compute</a:t>
            </a:r>
          </a:p>
          <a:p>
            <a:pPr lvl="1"/>
            <a:r>
              <a:rPr lang="en-US" dirty="0" err="1"/>
              <a:t>KeyVault</a:t>
            </a:r>
            <a:endParaRPr lang="en-US" dirty="0"/>
          </a:p>
          <a:p>
            <a:pPr lvl="1"/>
            <a:r>
              <a:rPr lang="en-US" dirty="0"/>
              <a:t>Azure Container Registry</a:t>
            </a:r>
          </a:p>
          <a:p>
            <a:pPr lvl="1"/>
            <a:r>
              <a:rPr lang="en-US" dirty="0"/>
              <a:t>Device Provisioning Service</a:t>
            </a:r>
          </a:p>
          <a:p>
            <a:pPr lvl="1"/>
            <a:r>
              <a:rPr lang="en-US" dirty="0"/>
              <a:t>Azure Data Lake Store</a:t>
            </a:r>
          </a:p>
          <a:p>
            <a:endParaRPr lang="en-US" dirty="0"/>
          </a:p>
        </p:txBody>
      </p:sp>
    </p:spTree>
    <p:extLst>
      <p:ext uri="{BB962C8B-B14F-4D97-AF65-F5344CB8AC3E}">
        <p14:creationId xmlns:p14="http://schemas.microsoft.com/office/powerpoint/2010/main" val="14704364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3419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798" dirty="0"/>
              <a:t>Optional</a:t>
            </a:r>
            <a:br>
              <a:rPr lang="en-US" sz="8798" dirty="0"/>
            </a:br>
            <a:r>
              <a:rPr lang="en-US" sz="5400" dirty="0"/>
              <a:t>(time permitting)</a:t>
            </a:r>
            <a:endParaRPr lang="en-US" sz="8798" dirty="0"/>
          </a:p>
        </p:txBody>
      </p:sp>
    </p:spTree>
    <p:extLst>
      <p:ext uri="{BB962C8B-B14F-4D97-AF65-F5344CB8AC3E}">
        <p14:creationId xmlns:p14="http://schemas.microsoft.com/office/powerpoint/2010/main" val="22132918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dirty="0"/>
              <a:t>Eventing in the cloud</a:t>
            </a:r>
          </a:p>
        </p:txBody>
      </p:sp>
      <p:sp>
        <p:nvSpPr>
          <p:cNvPr id="59" name="Rectangle 58">
            <a:extLst>
              <a:ext uri="{FF2B5EF4-FFF2-40B4-BE49-F238E27FC236}">
                <a16:creationId xmlns:a16="http://schemas.microsoft.com/office/drawing/2014/main" id="{D7DC099C-0AD6-42EF-ABC5-55444B797121}"/>
              </a:ext>
            </a:extLst>
          </p:cNvPr>
          <p:cNvSpPr/>
          <p:nvPr/>
        </p:nvSpPr>
        <p:spPr bwMode="auto">
          <a:xfrm>
            <a:off x="270068" y="1211598"/>
            <a:ext cx="2748023" cy="5303095"/>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Events</a:t>
            </a:r>
          </a:p>
        </p:txBody>
      </p:sp>
      <p:sp>
        <p:nvSpPr>
          <p:cNvPr id="61" name="Rectangle 60">
            <a:extLst>
              <a:ext uri="{FF2B5EF4-FFF2-40B4-BE49-F238E27FC236}">
                <a16:creationId xmlns:a16="http://schemas.microsoft.com/office/drawing/2014/main" id="{58A6B6AB-4BE9-4FA4-BAD9-A66A424C4DB0}"/>
              </a:ext>
            </a:extLst>
          </p:cNvPr>
          <p:cNvSpPr/>
          <p:nvPr/>
        </p:nvSpPr>
        <p:spPr bwMode="auto">
          <a:xfrm>
            <a:off x="6676415" y="1211598"/>
            <a:ext cx="5301539" cy="5303095"/>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Event Handlers</a:t>
            </a:r>
          </a:p>
        </p:txBody>
      </p:sp>
      <p:sp>
        <p:nvSpPr>
          <p:cNvPr id="62" name="Rectangle 61">
            <a:extLst>
              <a:ext uri="{FF2B5EF4-FFF2-40B4-BE49-F238E27FC236}">
                <a16:creationId xmlns:a16="http://schemas.microsoft.com/office/drawing/2014/main" id="{8D197302-B059-43FD-B1E9-34284FD32CB2}"/>
              </a:ext>
            </a:extLst>
          </p:cNvPr>
          <p:cNvSpPr/>
          <p:nvPr/>
        </p:nvSpPr>
        <p:spPr bwMode="auto">
          <a:xfrm>
            <a:off x="443108" y="1721849"/>
            <a:ext cx="2391309" cy="475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Blob Storage</a:t>
            </a:r>
          </a:p>
        </p:txBody>
      </p:sp>
      <p:pic>
        <p:nvPicPr>
          <p:cNvPr id="91" name="Picture 90" descr="A close up of a logo&#10;&#10;Description generated with very high confidence">
            <a:extLst>
              <a:ext uri="{FF2B5EF4-FFF2-40B4-BE49-F238E27FC236}">
                <a16:creationId xmlns:a16="http://schemas.microsoft.com/office/drawing/2014/main" id="{A354C971-D8A4-4C64-AD09-D7B04B30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6" y="1776705"/>
            <a:ext cx="421972" cy="365708"/>
          </a:xfrm>
          <a:prstGeom prst="rect">
            <a:avLst/>
          </a:prstGeom>
        </p:spPr>
      </p:pic>
      <p:sp>
        <p:nvSpPr>
          <p:cNvPr id="67" name="Rectangle 66">
            <a:extLst>
              <a:ext uri="{FF2B5EF4-FFF2-40B4-BE49-F238E27FC236}">
                <a16:creationId xmlns:a16="http://schemas.microsoft.com/office/drawing/2014/main" id="{108D490F-9C33-4DEA-BCE0-C850C1A8EDBB}"/>
              </a:ext>
            </a:extLst>
          </p:cNvPr>
          <p:cNvSpPr/>
          <p:nvPr/>
        </p:nvSpPr>
        <p:spPr bwMode="auto">
          <a:xfrm>
            <a:off x="443108" y="2243756"/>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Resource Groups</a:t>
            </a:r>
          </a:p>
        </p:txBody>
      </p:sp>
      <p:pic>
        <p:nvPicPr>
          <p:cNvPr id="93" name="Picture 92" descr="A close up of a logo&#10;&#10;Description generated with very high confidence">
            <a:extLst>
              <a:ext uri="{FF2B5EF4-FFF2-40B4-BE49-F238E27FC236}">
                <a16:creationId xmlns:a16="http://schemas.microsoft.com/office/drawing/2014/main" id="{F5F2C16F-CE39-4D45-9D6A-F71BDB94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79" y="2297712"/>
            <a:ext cx="450510" cy="365708"/>
          </a:xfrm>
          <a:prstGeom prst="rect">
            <a:avLst/>
          </a:prstGeom>
        </p:spPr>
      </p:pic>
      <p:sp>
        <p:nvSpPr>
          <p:cNvPr id="68" name="Rectangle 67">
            <a:extLst>
              <a:ext uri="{FF2B5EF4-FFF2-40B4-BE49-F238E27FC236}">
                <a16:creationId xmlns:a16="http://schemas.microsoft.com/office/drawing/2014/main" id="{392A00CA-9A66-428D-AAC3-1C8E034FE36A}"/>
              </a:ext>
            </a:extLst>
          </p:cNvPr>
          <p:cNvSpPr/>
          <p:nvPr/>
        </p:nvSpPr>
        <p:spPr bwMode="auto">
          <a:xfrm>
            <a:off x="443108" y="2765663"/>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Azure Subscriptions</a:t>
            </a:r>
          </a:p>
        </p:txBody>
      </p:sp>
      <p:pic>
        <p:nvPicPr>
          <p:cNvPr id="95" name="Picture 94" descr="A close up of a logo&#10;&#10;Description generated with very high confidence">
            <a:extLst>
              <a:ext uri="{FF2B5EF4-FFF2-40B4-BE49-F238E27FC236}">
                <a16:creationId xmlns:a16="http://schemas.microsoft.com/office/drawing/2014/main" id="{8AC0C3AF-A12D-4CCB-8379-274F4423F7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210" y="2800678"/>
            <a:ext cx="494725" cy="365707"/>
          </a:xfrm>
          <a:prstGeom prst="rect">
            <a:avLst/>
          </a:prstGeom>
        </p:spPr>
      </p:pic>
      <p:sp>
        <p:nvSpPr>
          <p:cNvPr id="70" name="Rectangle 69">
            <a:extLst>
              <a:ext uri="{FF2B5EF4-FFF2-40B4-BE49-F238E27FC236}">
                <a16:creationId xmlns:a16="http://schemas.microsoft.com/office/drawing/2014/main" id="{B8C6A24C-FCC4-4934-8DA7-148780E32794}"/>
              </a:ext>
            </a:extLst>
          </p:cNvPr>
          <p:cNvSpPr/>
          <p:nvPr/>
        </p:nvSpPr>
        <p:spPr bwMode="auto">
          <a:xfrm>
            <a:off x="443108" y="5375199"/>
            <a:ext cx="2391309" cy="475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Custom Events (anything)</a:t>
            </a:r>
          </a:p>
        </p:txBody>
      </p:sp>
      <p:pic>
        <p:nvPicPr>
          <p:cNvPr id="97" name="Picture 96" descr="A close up of a logo&#10;&#10;Description generated with very high confidence">
            <a:extLst>
              <a:ext uri="{FF2B5EF4-FFF2-40B4-BE49-F238E27FC236}">
                <a16:creationId xmlns:a16="http://schemas.microsoft.com/office/drawing/2014/main" id="{6397B923-4A99-411D-AF68-ABB2C31A0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54" y="5424959"/>
            <a:ext cx="354792" cy="365708"/>
          </a:xfrm>
          <a:prstGeom prst="rect">
            <a:avLst/>
          </a:prstGeom>
        </p:spPr>
      </p:pic>
      <p:sp>
        <p:nvSpPr>
          <p:cNvPr id="69" name="Rectangle 68">
            <a:extLst>
              <a:ext uri="{FF2B5EF4-FFF2-40B4-BE49-F238E27FC236}">
                <a16:creationId xmlns:a16="http://schemas.microsoft.com/office/drawing/2014/main" id="{0FA47A78-028C-4830-9B94-A7922A498CD4}"/>
              </a:ext>
            </a:extLst>
          </p:cNvPr>
          <p:cNvSpPr/>
          <p:nvPr/>
        </p:nvSpPr>
        <p:spPr bwMode="auto">
          <a:xfrm>
            <a:off x="443108" y="3287570"/>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Event Hubs</a:t>
            </a:r>
          </a:p>
        </p:txBody>
      </p:sp>
      <p:grpSp>
        <p:nvGrpSpPr>
          <p:cNvPr id="111" name="Group 110">
            <a:extLst>
              <a:ext uri="{FF2B5EF4-FFF2-40B4-BE49-F238E27FC236}">
                <a16:creationId xmlns:a16="http://schemas.microsoft.com/office/drawing/2014/main" id="{2EEA06D5-1DD4-4C27-939F-F89E1A91866F}"/>
              </a:ext>
            </a:extLst>
          </p:cNvPr>
          <p:cNvGrpSpPr>
            <a:grpSpLocks noChangeAspect="1"/>
          </p:cNvGrpSpPr>
          <p:nvPr/>
        </p:nvGrpSpPr>
        <p:grpSpPr>
          <a:xfrm>
            <a:off x="668709" y="3325686"/>
            <a:ext cx="379450" cy="383987"/>
            <a:chOff x="-649293" y="6227709"/>
            <a:chExt cx="265115" cy="268281"/>
          </a:xfrm>
        </p:grpSpPr>
        <p:sp>
          <p:nvSpPr>
            <p:cNvPr id="102" name="Freeform 5">
              <a:extLst>
                <a:ext uri="{FF2B5EF4-FFF2-40B4-BE49-F238E27FC236}">
                  <a16:creationId xmlns:a16="http://schemas.microsoft.com/office/drawing/2014/main" id="{7CFCD2AF-322F-4D7D-8534-469161528A1B}"/>
                </a:ext>
              </a:extLst>
            </p:cNvPr>
            <p:cNvSpPr>
              <a:spLocks/>
            </p:cNvSpPr>
            <p:nvPr/>
          </p:nvSpPr>
          <p:spPr bwMode="auto">
            <a:xfrm>
              <a:off x="-530229" y="6318203"/>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3" name="Freeform 6">
              <a:extLst>
                <a:ext uri="{FF2B5EF4-FFF2-40B4-BE49-F238E27FC236}">
                  <a16:creationId xmlns:a16="http://schemas.microsoft.com/office/drawing/2014/main" id="{B386F195-D3B8-4304-B7A0-860AEFB42924}"/>
                </a:ext>
              </a:extLst>
            </p:cNvPr>
            <p:cNvSpPr>
              <a:spLocks/>
            </p:cNvSpPr>
            <p:nvPr/>
          </p:nvSpPr>
          <p:spPr bwMode="auto">
            <a:xfrm>
              <a:off x="-465142" y="6345190"/>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Freeform 7">
              <a:extLst>
                <a:ext uri="{FF2B5EF4-FFF2-40B4-BE49-F238E27FC236}">
                  <a16:creationId xmlns:a16="http://schemas.microsoft.com/office/drawing/2014/main" id="{2BFD43ED-314F-4C1C-99A1-337C3018298F}"/>
                </a:ext>
              </a:extLst>
            </p:cNvPr>
            <p:cNvSpPr>
              <a:spLocks/>
            </p:cNvSpPr>
            <p:nvPr/>
          </p:nvSpPr>
          <p:spPr bwMode="auto">
            <a:xfrm>
              <a:off x="-530229" y="6372177"/>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Freeform 8">
              <a:extLst>
                <a:ext uri="{FF2B5EF4-FFF2-40B4-BE49-F238E27FC236}">
                  <a16:creationId xmlns:a16="http://schemas.microsoft.com/office/drawing/2014/main" id="{E03D9E08-EFA7-4825-A7CA-0B69D2BE7C34}"/>
                </a:ext>
              </a:extLst>
            </p:cNvPr>
            <p:cNvSpPr>
              <a:spLocks/>
            </p:cNvSpPr>
            <p:nvPr/>
          </p:nvSpPr>
          <p:spPr bwMode="auto">
            <a:xfrm>
              <a:off x="-593730" y="6289628"/>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6" name="Freeform 9">
              <a:extLst>
                <a:ext uri="{FF2B5EF4-FFF2-40B4-BE49-F238E27FC236}">
                  <a16:creationId xmlns:a16="http://schemas.microsoft.com/office/drawing/2014/main" id="{47A716DD-7A62-44B4-BF99-CBFF14B41279}"/>
                </a:ext>
              </a:extLst>
            </p:cNvPr>
            <p:cNvSpPr>
              <a:spLocks/>
            </p:cNvSpPr>
            <p:nvPr/>
          </p:nvSpPr>
          <p:spPr bwMode="auto">
            <a:xfrm>
              <a:off x="-649293" y="6227709"/>
              <a:ext cx="263527"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7" name="Freeform 10">
              <a:extLst>
                <a:ext uri="{FF2B5EF4-FFF2-40B4-BE49-F238E27FC236}">
                  <a16:creationId xmlns:a16="http://schemas.microsoft.com/office/drawing/2014/main" id="{A0080346-80AE-4A69-AC44-05FE02DA339B}"/>
                </a:ext>
              </a:extLst>
            </p:cNvPr>
            <p:cNvSpPr>
              <a:spLocks/>
            </p:cNvSpPr>
            <p:nvPr/>
          </p:nvSpPr>
          <p:spPr bwMode="auto">
            <a:xfrm>
              <a:off x="-647706" y="6432491"/>
              <a:ext cx="263528" cy="63499"/>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08" name="Freeform 11">
              <a:extLst>
                <a:ext uri="{FF2B5EF4-FFF2-40B4-BE49-F238E27FC236}">
                  <a16:creationId xmlns:a16="http://schemas.microsoft.com/office/drawing/2014/main" id="{BDE47198-C89D-408D-B42E-EDF1E0BABC1F}"/>
                </a:ext>
              </a:extLst>
            </p:cNvPr>
            <p:cNvSpPr>
              <a:spLocks/>
            </p:cNvSpPr>
            <p:nvPr/>
          </p:nvSpPr>
          <p:spPr bwMode="auto">
            <a:xfrm>
              <a:off x="-593728" y="6343582"/>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9" name="Freeform 12">
              <a:extLst>
                <a:ext uri="{FF2B5EF4-FFF2-40B4-BE49-F238E27FC236}">
                  <a16:creationId xmlns:a16="http://schemas.microsoft.com/office/drawing/2014/main" id="{F94135D5-38D2-4007-AF6C-8A5155FDDFF4}"/>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76" name="Rectangle 75">
            <a:extLst>
              <a:ext uri="{FF2B5EF4-FFF2-40B4-BE49-F238E27FC236}">
                <a16:creationId xmlns:a16="http://schemas.microsoft.com/office/drawing/2014/main" id="{FC5D3F05-E947-4456-8E03-3507D58FB77D}"/>
              </a:ext>
            </a:extLst>
          </p:cNvPr>
          <p:cNvSpPr/>
          <p:nvPr/>
        </p:nvSpPr>
        <p:spPr bwMode="auto">
          <a:xfrm>
            <a:off x="6853402" y="5286952"/>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Other Services</a:t>
            </a:r>
            <a:b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Applications</a:t>
            </a:r>
          </a:p>
        </p:txBody>
      </p:sp>
      <p:grpSp>
        <p:nvGrpSpPr>
          <p:cNvPr id="3" name="Group 2">
            <a:extLst>
              <a:ext uri="{FF2B5EF4-FFF2-40B4-BE49-F238E27FC236}">
                <a16:creationId xmlns:a16="http://schemas.microsoft.com/office/drawing/2014/main" id="{7C420112-5A13-4CDB-989C-D995B7999D3D}"/>
              </a:ext>
            </a:extLst>
          </p:cNvPr>
          <p:cNvGrpSpPr/>
          <p:nvPr/>
        </p:nvGrpSpPr>
        <p:grpSpPr>
          <a:xfrm>
            <a:off x="10929193" y="5442734"/>
            <a:ext cx="926301" cy="806169"/>
            <a:chOff x="10929878" y="5443020"/>
            <a:chExt cx="926432" cy="806283"/>
          </a:xfrm>
        </p:grpSpPr>
        <p:pic>
          <p:nvPicPr>
            <p:cNvPr id="87" name="Picture 86" descr="A close up of a logo&#10;&#10;Description generated with very high confidence">
              <a:extLst>
                <a:ext uri="{FF2B5EF4-FFF2-40B4-BE49-F238E27FC236}">
                  <a16:creationId xmlns:a16="http://schemas.microsoft.com/office/drawing/2014/main" id="{61CE4973-495C-4D7E-BE41-724C66520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5978" y="5443020"/>
              <a:ext cx="454232" cy="411480"/>
            </a:xfrm>
            <a:prstGeom prst="rect">
              <a:avLst/>
            </a:prstGeom>
          </p:spPr>
        </p:pic>
        <p:sp>
          <p:nvSpPr>
            <p:cNvPr id="116" name="TextBox 115">
              <a:extLst>
                <a:ext uri="{FF2B5EF4-FFF2-40B4-BE49-F238E27FC236}">
                  <a16:creationId xmlns:a16="http://schemas.microsoft.com/office/drawing/2014/main" id="{847ADA6B-2DCE-481E-A7AB-9C0C3F289CCC}"/>
                </a:ext>
              </a:extLst>
            </p:cNvPr>
            <p:cNvSpPr txBox="1"/>
            <p:nvPr/>
          </p:nvSpPr>
          <p:spPr>
            <a:xfrm>
              <a:off x="10929878" y="5862166"/>
              <a:ext cx="926432" cy="387137"/>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Automation</a:t>
              </a:r>
            </a:p>
          </p:txBody>
        </p:sp>
      </p:grpSp>
      <p:grpSp>
        <p:nvGrpSpPr>
          <p:cNvPr id="128" name="Group 127">
            <a:extLst>
              <a:ext uri="{FF2B5EF4-FFF2-40B4-BE49-F238E27FC236}">
                <a16:creationId xmlns:a16="http://schemas.microsoft.com/office/drawing/2014/main" id="{BF04674C-F533-4DB0-AB44-E985E94D689E}"/>
              </a:ext>
            </a:extLst>
          </p:cNvPr>
          <p:cNvGrpSpPr/>
          <p:nvPr/>
        </p:nvGrpSpPr>
        <p:grpSpPr>
          <a:xfrm>
            <a:off x="3018092" y="3774631"/>
            <a:ext cx="673943" cy="448149"/>
            <a:chOff x="3078163" y="3849873"/>
            <a:chExt cx="916823" cy="457200"/>
          </a:xfrm>
        </p:grpSpPr>
        <p:sp>
          <p:nvSpPr>
            <p:cNvPr id="125" name="Freeform 17">
              <a:extLst>
                <a:ext uri="{FF2B5EF4-FFF2-40B4-BE49-F238E27FC236}">
                  <a16:creationId xmlns:a16="http://schemas.microsoft.com/office/drawing/2014/main" id="{65944B76-0C0B-4F19-B15B-65691723E85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27" name="Straight Connector 126">
              <a:extLst>
                <a:ext uri="{FF2B5EF4-FFF2-40B4-BE49-F238E27FC236}">
                  <a16:creationId xmlns:a16="http://schemas.microsoft.com/office/drawing/2014/main" id="{EADAB537-20CD-4184-BC85-C4A2DDC82B2D}"/>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9" name="Group 128">
            <a:extLst>
              <a:ext uri="{FF2B5EF4-FFF2-40B4-BE49-F238E27FC236}">
                <a16:creationId xmlns:a16="http://schemas.microsoft.com/office/drawing/2014/main" id="{C14E95FE-38DD-43BF-8345-6744BF609C5B}"/>
              </a:ext>
            </a:extLst>
          </p:cNvPr>
          <p:cNvGrpSpPr/>
          <p:nvPr/>
        </p:nvGrpSpPr>
        <p:grpSpPr>
          <a:xfrm>
            <a:off x="5776187" y="3774631"/>
            <a:ext cx="898673" cy="448149"/>
            <a:chOff x="3078163" y="3849873"/>
            <a:chExt cx="916823" cy="457200"/>
          </a:xfrm>
        </p:grpSpPr>
        <p:sp>
          <p:nvSpPr>
            <p:cNvPr id="130" name="Freeform 17">
              <a:extLst>
                <a:ext uri="{FF2B5EF4-FFF2-40B4-BE49-F238E27FC236}">
                  <a16:creationId xmlns:a16="http://schemas.microsoft.com/office/drawing/2014/main" id="{B7CDCE7C-6DB4-44D9-B277-0A822FDD939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31" name="Straight Connector 130">
              <a:extLst>
                <a:ext uri="{FF2B5EF4-FFF2-40B4-BE49-F238E27FC236}">
                  <a16:creationId xmlns:a16="http://schemas.microsoft.com/office/drawing/2014/main" id="{B2FF0200-73DA-4BF1-ACF3-27B7CD419864}"/>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7" name="Rectangle 76">
            <a:extLst>
              <a:ext uri="{FF2B5EF4-FFF2-40B4-BE49-F238E27FC236}">
                <a16:creationId xmlns:a16="http://schemas.microsoft.com/office/drawing/2014/main" id="{4393BD6F-4467-498C-A437-A670CEDBEA6C}"/>
              </a:ext>
            </a:extLst>
          </p:cNvPr>
          <p:cNvSpPr/>
          <p:nvPr/>
        </p:nvSpPr>
        <p:spPr bwMode="auto">
          <a:xfrm>
            <a:off x="443108" y="5896520"/>
            <a:ext cx="2391309" cy="475421"/>
          </a:xfrm>
          <a:prstGeom prst="rect">
            <a:avLst/>
          </a:prstGeom>
          <a:solidFill>
            <a:srgbClr val="00A2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CloudEvents Sources</a:t>
            </a:r>
          </a:p>
        </p:txBody>
      </p:sp>
      <p:sp>
        <p:nvSpPr>
          <p:cNvPr id="79" name="Rectangle 78">
            <a:extLst>
              <a:ext uri="{FF2B5EF4-FFF2-40B4-BE49-F238E27FC236}">
                <a16:creationId xmlns:a16="http://schemas.microsoft.com/office/drawing/2014/main" id="{ED298B07-9745-4FE5-BB62-5182BF2E1959}"/>
              </a:ext>
            </a:extLst>
          </p:cNvPr>
          <p:cNvSpPr/>
          <p:nvPr/>
        </p:nvSpPr>
        <p:spPr bwMode="auto">
          <a:xfrm>
            <a:off x="443108" y="4853291"/>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Service Bus</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endParaRPr>
          </a:p>
        </p:txBody>
      </p:sp>
      <p:sp>
        <p:nvSpPr>
          <p:cNvPr id="80" name="Rectangle 79">
            <a:extLst>
              <a:ext uri="{FF2B5EF4-FFF2-40B4-BE49-F238E27FC236}">
                <a16:creationId xmlns:a16="http://schemas.microsoft.com/office/drawing/2014/main" id="{5F3CC62D-7A69-47F5-8F05-FB4159B24180}"/>
              </a:ext>
            </a:extLst>
          </p:cNvPr>
          <p:cNvSpPr/>
          <p:nvPr/>
        </p:nvSpPr>
        <p:spPr bwMode="auto">
          <a:xfrm>
            <a:off x="443108" y="4331384"/>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IoT Hub</a:t>
            </a:r>
          </a:p>
        </p:txBody>
      </p:sp>
      <p:sp>
        <p:nvSpPr>
          <p:cNvPr id="81" name="Rectangle 80">
            <a:extLst>
              <a:ext uri="{FF2B5EF4-FFF2-40B4-BE49-F238E27FC236}">
                <a16:creationId xmlns:a16="http://schemas.microsoft.com/office/drawing/2014/main" id="{7F9919DD-B616-4EBA-B638-B7B1F4E57D75}"/>
              </a:ext>
            </a:extLst>
          </p:cNvPr>
          <p:cNvSpPr/>
          <p:nvPr/>
        </p:nvSpPr>
        <p:spPr bwMode="auto">
          <a:xfrm>
            <a:off x="443108" y="3809477"/>
            <a:ext cx="2391309" cy="4754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Azure Media Service</a:t>
            </a:r>
          </a:p>
        </p:txBody>
      </p:sp>
      <p:pic>
        <p:nvPicPr>
          <p:cNvPr id="4" name="Graphic 3">
            <a:extLst>
              <a:ext uri="{FF2B5EF4-FFF2-40B4-BE49-F238E27FC236}">
                <a16:creationId xmlns:a16="http://schemas.microsoft.com/office/drawing/2014/main" id="{C051BAF4-90EA-459B-9B23-6E81B1812EB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8001" t="32862" r="38579" b="32338"/>
          <a:stretch/>
        </p:blipFill>
        <p:spPr>
          <a:xfrm>
            <a:off x="694815" y="3860141"/>
            <a:ext cx="324964" cy="374850"/>
          </a:xfrm>
          <a:prstGeom prst="rect">
            <a:avLst/>
          </a:prstGeom>
        </p:spPr>
      </p:pic>
      <p:pic>
        <p:nvPicPr>
          <p:cNvPr id="63" name="Picture 62">
            <a:extLst>
              <a:ext uri="{FF2B5EF4-FFF2-40B4-BE49-F238E27FC236}">
                <a16:creationId xmlns:a16="http://schemas.microsoft.com/office/drawing/2014/main" id="{2E0483EA-6F02-4E3A-93DA-06C236FE4809}"/>
              </a:ext>
            </a:extLst>
          </p:cNvPr>
          <p:cNvPicPr>
            <a:picLocks noChangeAspect="1"/>
          </p:cNvPicPr>
          <p:nvPr/>
        </p:nvPicPr>
        <p:blipFill>
          <a:blip r:embed="rId10">
            <a:biLevel thresh="25000"/>
          </a:blip>
          <a:stretch>
            <a:fillRect/>
          </a:stretch>
        </p:blipFill>
        <p:spPr>
          <a:xfrm>
            <a:off x="672545" y="4390069"/>
            <a:ext cx="374850" cy="374850"/>
          </a:xfrm>
          <a:prstGeom prst="rect">
            <a:avLst/>
          </a:prstGeom>
          <a:noFill/>
        </p:spPr>
      </p:pic>
      <p:pic>
        <p:nvPicPr>
          <p:cNvPr id="64" name="Picture 63">
            <a:extLst>
              <a:ext uri="{FF2B5EF4-FFF2-40B4-BE49-F238E27FC236}">
                <a16:creationId xmlns:a16="http://schemas.microsoft.com/office/drawing/2014/main" id="{27F4AF4C-97F1-47FB-9DC0-6137FB2D27B9}"/>
              </a:ext>
            </a:extLst>
          </p:cNvPr>
          <p:cNvPicPr>
            <a:picLocks noChangeAspect="1"/>
          </p:cNvPicPr>
          <p:nvPr/>
        </p:nvPicPr>
        <p:blipFill>
          <a:blip r:embed="rId11">
            <a:biLevel thresh="25000"/>
          </a:blip>
          <a:stretch>
            <a:fillRect/>
          </a:stretch>
        </p:blipFill>
        <p:spPr>
          <a:xfrm>
            <a:off x="674444" y="4908147"/>
            <a:ext cx="365708" cy="365708"/>
          </a:xfrm>
          <a:prstGeom prst="rect">
            <a:avLst/>
          </a:prstGeom>
        </p:spPr>
      </p:pic>
      <p:pic>
        <p:nvPicPr>
          <p:cNvPr id="65" name="Picture 64">
            <a:extLst>
              <a:ext uri="{FF2B5EF4-FFF2-40B4-BE49-F238E27FC236}">
                <a16:creationId xmlns:a16="http://schemas.microsoft.com/office/drawing/2014/main" id="{69E98716-7DE3-4D48-8D01-3B39AA1B959A}"/>
              </a:ext>
            </a:extLst>
          </p:cNvPr>
          <p:cNvPicPr>
            <a:picLocks noChangeAspect="1"/>
          </p:cNvPicPr>
          <p:nvPr/>
        </p:nvPicPr>
        <p:blipFill>
          <a:blip r:embed="rId12">
            <a:biLevel thresh="25000"/>
          </a:blip>
          <a:stretch>
            <a:fillRect/>
          </a:stretch>
        </p:blipFill>
        <p:spPr>
          <a:xfrm>
            <a:off x="630911" y="5909158"/>
            <a:ext cx="457322" cy="457135"/>
          </a:xfrm>
          <a:prstGeom prst="rect">
            <a:avLst/>
          </a:prstGeom>
        </p:spPr>
      </p:pic>
      <p:sp>
        <p:nvSpPr>
          <p:cNvPr id="90" name="Rectangle 89">
            <a:extLst>
              <a:ext uri="{FF2B5EF4-FFF2-40B4-BE49-F238E27FC236}">
                <a16:creationId xmlns:a16="http://schemas.microsoft.com/office/drawing/2014/main" id="{674ECAF8-8E01-48C2-B8EE-C8408A102B4F}"/>
              </a:ext>
            </a:extLst>
          </p:cNvPr>
          <p:cNvSpPr/>
          <p:nvPr/>
        </p:nvSpPr>
        <p:spPr bwMode="auto">
          <a:xfrm>
            <a:off x="6853402" y="4133945"/>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Buffering and</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Competing Consumers</a:t>
            </a:r>
          </a:p>
        </p:txBody>
      </p:sp>
      <p:sp>
        <p:nvSpPr>
          <p:cNvPr id="75" name="Rectangle 74">
            <a:extLst>
              <a:ext uri="{FF2B5EF4-FFF2-40B4-BE49-F238E27FC236}">
                <a16:creationId xmlns:a16="http://schemas.microsoft.com/office/drawing/2014/main" id="{5AC1F23A-4B99-4875-B9A6-87F578F4B26B}"/>
              </a:ext>
            </a:extLst>
          </p:cNvPr>
          <p:cNvSpPr/>
          <p:nvPr/>
        </p:nvSpPr>
        <p:spPr bwMode="auto">
          <a:xfrm>
            <a:off x="6853402" y="2980937"/>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 Workflow</a:t>
            </a:r>
            <a:b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Integration</a:t>
            </a:r>
          </a:p>
        </p:txBody>
      </p:sp>
      <p:grpSp>
        <p:nvGrpSpPr>
          <p:cNvPr id="9" name="Group 8">
            <a:extLst>
              <a:ext uri="{FF2B5EF4-FFF2-40B4-BE49-F238E27FC236}">
                <a16:creationId xmlns:a16="http://schemas.microsoft.com/office/drawing/2014/main" id="{893B85D5-BBE6-44E6-86E8-83DC9B56CD35}"/>
              </a:ext>
            </a:extLst>
          </p:cNvPr>
          <p:cNvGrpSpPr/>
          <p:nvPr/>
        </p:nvGrpSpPr>
        <p:grpSpPr>
          <a:xfrm>
            <a:off x="10122305" y="3143845"/>
            <a:ext cx="1076962" cy="798766"/>
            <a:chOff x="10122877" y="2831890"/>
            <a:chExt cx="1077114" cy="798879"/>
          </a:xfrm>
        </p:grpSpPr>
        <p:sp>
          <p:nvSpPr>
            <p:cNvPr id="115" name="TextBox 114">
              <a:extLst>
                <a:ext uri="{FF2B5EF4-FFF2-40B4-BE49-F238E27FC236}">
                  <a16:creationId xmlns:a16="http://schemas.microsoft.com/office/drawing/2014/main" id="{46EE1905-7D9A-43E2-AC6B-7BDA5E7BF865}"/>
                </a:ext>
              </a:extLst>
            </p:cNvPr>
            <p:cNvSpPr txBox="1"/>
            <p:nvPr/>
          </p:nvSpPr>
          <p:spPr>
            <a:xfrm>
              <a:off x="10122877" y="3346481"/>
              <a:ext cx="1077114"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Logic Apps</a:t>
              </a:r>
            </a:p>
          </p:txBody>
        </p:sp>
        <p:grpSp>
          <p:nvGrpSpPr>
            <p:cNvPr id="45" name="Group 44">
              <a:extLst>
                <a:ext uri="{FF2B5EF4-FFF2-40B4-BE49-F238E27FC236}">
                  <a16:creationId xmlns:a16="http://schemas.microsoft.com/office/drawing/2014/main" id="{97C34D70-51BE-481A-92F4-C5463146F648}"/>
                </a:ext>
              </a:extLst>
            </p:cNvPr>
            <p:cNvGrpSpPr/>
            <p:nvPr/>
          </p:nvGrpSpPr>
          <p:grpSpPr>
            <a:xfrm>
              <a:off x="10295673" y="2831890"/>
              <a:ext cx="731520" cy="475488"/>
              <a:chOff x="8238514" y="2669975"/>
              <a:chExt cx="900967" cy="493387"/>
            </a:xfrm>
          </p:grpSpPr>
          <p:sp>
            <p:nvSpPr>
              <p:cNvPr id="47" name="Rectangle 46">
                <a:extLst>
                  <a:ext uri="{FF2B5EF4-FFF2-40B4-BE49-F238E27FC236}">
                    <a16:creationId xmlns:a16="http://schemas.microsoft.com/office/drawing/2014/main" id="{F6085AD3-EC69-408B-A75F-C5ACC592A4EF}"/>
                  </a:ext>
                </a:extLst>
              </p:cNvPr>
              <p:cNvSpPr/>
              <p:nvPr/>
            </p:nvSpPr>
            <p:spPr bwMode="auto">
              <a:xfrm>
                <a:off x="8614650" y="267330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3DD7EC6-4142-46F7-ADF3-16101632F896}"/>
                  </a:ext>
                </a:extLst>
              </p:cNvPr>
              <p:cNvSpPr/>
              <p:nvPr/>
            </p:nvSpPr>
            <p:spPr bwMode="auto">
              <a:xfrm>
                <a:off x="8788841" y="3011387"/>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59E068D-1356-4AE7-8964-8F00DBBDCCA2}"/>
                  </a:ext>
                </a:extLst>
              </p:cNvPr>
              <p:cNvSpPr/>
              <p:nvPr/>
            </p:nvSpPr>
            <p:spPr bwMode="auto">
              <a:xfrm>
                <a:off x="8438198" y="3011390"/>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l" defTabSz="895406" rtl="0"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Left Brace 49">
                <a:extLst>
                  <a:ext uri="{FF2B5EF4-FFF2-40B4-BE49-F238E27FC236}">
                    <a16:creationId xmlns:a16="http://schemas.microsoft.com/office/drawing/2014/main" id="{BC424048-AF09-498C-A42F-C2976BE1C873}"/>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sp>
            <p:nvSpPr>
              <p:cNvPr id="51" name="Left Brace 50">
                <a:extLst>
                  <a:ext uri="{FF2B5EF4-FFF2-40B4-BE49-F238E27FC236}">
                    <a16:creationId xmlns:a16="http://schemas.microsoft.com/office/drawing/2014/main" id="{E6FFA3FA-2CDA-4E78-AEC3-2A1EDB09FDE0}"/>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sp>
            <p:nvSpPr>
              <p:cNvPr id="52" name="Left Brace 51">
                <a:extLst>
                  <a:ext uri="{FF2B5EF4-FFF2-40B4-BE49-F238E27FC236}">
                    <a16:creationId xmlns:a16="http://schemas.microsoft.com/office/drawing/2014/main" id="{6A1667D5-795B-40C6-9E6D-3655538C72B4}"/>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89561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74" name="Rectangle 73">
            <a:extLst>
              <a:ext uri="{FF2B5EF4-FFF2-40B4-BE49-F238E27FC236}">
                <a16:creationId xmlns:a16="http://schemas.microsoft.com/office/drawing/2014/main" id="{512F703C-BAF8-4117-B15F-E502E6D92FC2}"/>
              </a:ext>
            </a:extLst>
          </p:cNvPr>
          <p:cNvSpPr/>
          <p:nvPr/>
        </p:nvSpPr>
        <p:spPr bwMode="auto">
          <a:xfrm>
            <a:off x="6853402" y="1827929"/>
            <a:ext cx="4947563" cy="109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 Code</a:t>
            </a:r>
          </a:p>
        </p:txBody>
      </p:sp>
      <p:grpSp>
        <p:nvGrpSpPr>
          <p:cNvPr id="10" name="Group 9">
            <a:extLst>
              <a:ext uri="{FF2B5EF4-FFF2-40B4-BE49-F238E27FC236}">
                <a16:creationId xmlns:a16="http://schemas.microsoft.com/office/drawing/2014/main" id="{C4007184-F086-46DB-839E-D055AD1B438F}"/>
              </a:ext>
            </a:extLst>
          </p:cNvPr>
          <p:cNvGrpSpPr/>
          <p:nvPr/>
        </p:nvGrpSpPr>
        <p:grpSpPr>
          <a:xfrm>
            <a:off x="10181541" y="2014091"/>
            <a:ext cx="963164" cy="768901"/>
            <a:chOff x="10182610" y="1937008"/>
            <a:chExt cx="963300" cy="769010"/>
          </a:xfrm>
        </p:grpSpPr>
        <p:pic>
          <p:nvPicPr>
            <p:cNvPr id="85" name="Picture 84">
              <a:extLst>
                <a:ext uri="{FF2B5EF4-FFF2-40B4-BE49-F238E27FC236}">
                  <a16:creationId xmlns:a16="http://schemas.microsoft.com/office/drawing/2014/main" id="{3FDE5828-7E21-4347-AA73-66077ED86CD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02855" y="1937008"/>
              <a:ext cx="517157" cy="475488"/>
            </a:xfrm>
            <a:prstGeom prst="rect">
              <a:avLst/>
            </a:prstGeom>
          </p:spPr>
        </p:pic>
        <p:sp>
          <p:nvSpPr>
            <p:cNvPr id="114" name="TextBox 113">
              <a:extLst>
                <a:ext uri="{FF2B5EF4-FFF2-40B4-BE49-F238E27FC236}">
                  <a16:creationId xmlns:a16="http://schemas.microsoft.com/office/drawing/2014/main" id="{6C499BBD-6EBC-4938-88D3-A4E49581F861}"/>
                </a:ext>
              </a:extLst>
            </p:cNvPr>
            <p:cNvSpPr txBox="1"/>
            <p:nvPr/>
          </p:nvSpPr>
          <p:spPr>
            <a:xfrm>
              <a:off x="10182610" y="2421730"/>
              <a:ext cx="963300"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Functions</a:t>
              </a:r>
            </a:p>
          </p:txBody>
        </p:sp>
      </p:grpSp>
      <p:grpSp>
        <p:nvGrpSpPr>
          <p:cNvPr id="7" name="Group 6">
            <a:extLst>
              <a:ext uri="{FF2B5EF4-FFF2-40B4-BE49-F238E27FC236}">
                <a16:creationId xmlns:a16="http://schemas.microsoft.com/office/drawing/2014/main" id="{FF6347D2-CDB2-4E80-B5AE-222FA2EBC4E3}"/>
              </a:ext>
            </a:extLst>
          </p:cNvPr>
          <p:cNvGrpSpPr/>
          <p:nvPr/>
        </p:nvGrpSpPr>
        <p:grpSpPr>
          <a:xfrm>
            <a:off x="9631372" y="4304579"/>
            <a:ext cx="1096387" cy="796304"/>
            <a:chOff x="9632831" y="3715489"/>
            <a:chExt cx="1096543" cy="796417"/>
          </a:xfrm>
        </p:grpSpPr>
        <p:sp>
          <p:nvSpPr>
            <p:cNvPr id="96" name="TextBox 95">
              <a:extLst>
                <a:ext uri="{FF2B5EF4-FFF2-40B4-BE49-F238E27FC236}">
                  <a16:creationId xmlns:a16="http://schemas.microsoft.com/office/drawing/2014/main" id="{64C94123-8ADA-4700-A007-2539AD572AEA}"/>
                </a:ext>
              </a:extLst>
            </p:cNvPr>
            <p:cNvSpPr txBox="1"/>
            <p:nvPr/>
          </p:nvSpPr>
          <p:spPr>
            <a:xfrm>
              <a:off x="9632831" y="4227618"/>
              <a:ext cx="1096543" cy="284288"/>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Event Hubs</a:t>
              </a:r>
            </a:p>
          </p:txBody>
        </p:sp>
        <p:pic>
          <p:nvPicPr>
            <p:cNvPr id="84" name="Picture 83">
              <a:extLst>
                <a:ext uri="{FF2B5EF4-FFF2-40B4-BE49-F238E27FC236}">
                  <a16:creationId xmlns:a16="http://schemas.microsoft.com/office/drawing/2014/main" id="{61B4BC2D-EC73-4F6A-BFE1-1FE7FAB935B5}"/>
                </a:ext>
              </a:extLst>
            </p:cNvPr>
            <p:cNvPicPr>
              <a:picLocks noChangeAspect="1"/>
            </p:cNvPicPr>
            <p:nvPr/>
          </p:nvPicPr>
          <p:blipFill rotWithShape="1">
            <a:blip r:embed="rId14">
              <a:biLevel thresh="25000"/>
            </a:blip>
            <a:srcRect l="1630" t="1213" r="3018" b="34342"/>
            <a:stretch/>
          </p:blipFill>
          <p:spPr>
            <a:xfrm>
              <a:off x="9947288" y="3715489"/>
              <a:ext cx="467629" cy="475488"/>
            </a:xfrm>
            <a:prstGeom prst="rect">
              <a:avLst/>
            </a:prstGeom>
            <a:noFill/>
            <a:ln>
              <a:noFill/>
            </a:ln>
          </p:spPr>
        </p:pic>
      </p:grpSp>
      <p:grpSp>
        <p:nvGrpSpPr>
          <p:cNvPr id="6" name="Group 5">
            <a:extLst>
              <a:ext uri="{FF2B5EF4-FFF2-40B4-BE49-F238E27FC236}">
                <a16:creationId xmlns:a16="http://schemas.microsoft.com/office/drawing/2014/main" id="{067D4228-6AA0-4BFC-839D-2839876DDC05}"/>
              </a:ext>
            </a:extLst>
          </p:cNvPr>
          <p:cNvGrpSpPr/>
          <p:nvPr/>
        </p:nvGrpSpPr>
        <p:grpSpPr>
          <a:xfrm>
            <a:off x="8813629" y="5442735"/>
            <a:ext cx="1415146" cy="822645"/>
            <a:chOff x="8814013" y="5443020"/>
            <a:chExt cx="1415347" cy="822762"/>
          </a:xfrm>
        </p:grpSpPr>
        <p:pic>
          <p:nvPicPr>
            <p:cNvPr id="82" name="Picture 81">
              <a:extLst>
                <a:ext uri="{FF2B5EF4-FFF2-40B4-BE49-F238E27FC236}">
                  <a16:creationId xmlns:a16="http://schemas.microsoft.com/office/drawing/2014/main" id="{321AB814-46E2-4447-9046-D72309FD071D}"/>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9315946" y="5443020"/>
              <a:ext cx="411480" cy="411480"/>
            </a:xfrm>
            <a:prstGeom prst="rect">
              <a:avLst/>
            </a:prstGeom>
          </p:spPr>
        </p:pic>
        <p:sp>
          <p:nvSpPr>
            <p:cNvPr id="141" name="TextBox 140">
              <a:extLst>
                <a:ext uri="{FF2B5EF4-FFF2-40B4-BE49-F238E27FC236}">
                  <a16:creationId xmlns:a16="http://schemas.microsoft.com/office/drawing/2014/main" id="{3E5487E1-A92A-4B22-8653-A375731F1325}"/>
                </a:ext>
              </a:extLst>
            </p:cNvPr>
            <p:cNvSpPr txBox="1"/>
            <p:nvPr/>
          </p:nvSpPr>
          <p:spPr>
            <a:xfrm>
              <a:off x="8814013" y="5845687"/>
              <a:ext cx="1415347" cy="420095"/>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Hybrid Connections</a:t>
              </a:r>
            </a:p>
            <a:p>
              <a:pPr marL="0" marR="0" lvl="0" indent="0" algn="ctr" defTabSz="914139" rtl="0" eaLnBrk="1" fontAlgn="auto" latinLnBrk="0" hangingPunct="1">
                <a:lnSpc>
                  <a:spcPct val="10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(WebSockets)</a:t>
              </a:r>
            </a:p>
          </p:txBody>
        </p:sp>
      </p:grpSp>
      <p:grpSp>
        <p:nvGrpSpPr>
          <p:cNvPr id="5" name="Group 4">
            <a:extLst>
              <a:ext uri="{FF2B5EF4-FFF2-40B4-BE49-F238E27FC236}">
                <a16:creationId xmlns:a16="http://schemas.microsoft.com/office/drawing/2014/main" id="{9477FC98-04B9-44AC-8CD1-96803A297419}"/>
              </a:ext>
            </a:extLst>
          </p:cNvPr>
          <p:cNvGrpSpPr/>
          <p:nvPr/>
        </p:nvGrpSpPr>
        <p:grpSpPr>
          <a:xfrm>
            <a:off x="10127787" y="5442741"/>
            <a:ext cx="852669" cy="803302"/>
            <a:chOff x="10128359" y="5443020"/>
            <a:chExt cx="852790" cy="803416"/>
          </a:xfrm>
        </p:grpSpPr>
        <p:pic>
          <p:nvPicPr>
            <p:cNvPr id="89" name="Picture 88" descr="A close up of a logo&#10;&#10;Description generated with very high confidence">
              <a:extLst>
                <a:ext uri="{FF2B5EF4-FFF2-40B4-BE49-F238E27FC236}">
                  <a16:creationId xmlns:a16="http://schemas.microsoft.com/office/drawing/2014/main" id="{57E18B2B-96C0-48CB-A865-842B2364E6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34318" y="5443020"/>
              <a:ext cx="440872" cy="411480"/>
            </a:xfrm>
            <a:prstGeom prst="rect">
              <a:avLst/>
            </a:prstGeom>
          </p:spPr>
        </p:pic>
        <p:sp>
          <p:nvSpPr>
            <p:cNvPr id="142" name="TextBox 141">
              <a:extLst>
                <a:ext uri="{FF2B5EF4-FFF2-40B4-BE49-F238E27FC236}">
                  <a16:creationId xmlns:a16="http://schemas.microsoft.com/office/drawing/2014/main" id="{66F8B5EE-DEB4-4319-A202-35D190B8B5B3}"/>
                </a:ext>
              </a:extLst>
            </p:cNvPr>
            <p:cNvSpPr txBox="1"/>
            <p:nvPr/>
          </p:nvSpPr>
          <p:spPr>
            <a:xfrm>
              <a:off x="10128359" y="5865030"/>
              <a:ext cx="852790" cy="381406"/>
            </a:xfrm>
            <a:prstGeom prst="rect">
              <a:avLst/>
            </a:prstGeom>
            <a:noFill/>
          </p:spPr>
          <p:txBody>
            <a:bodyPr wrap="none" lIns="89630" tIns="44814" rIns="89630" bIns="44814" rtlCol="0" anchor="ctr">
              <a:spAutoFit/>
            </a:bodyPr>
            <a:lstStyle/>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WebHooks</a:t>
              </a:r>
              <a:b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(anything)</a:t>
              </a:r>
            </a:p>
          </p:txBody>
        </p:sp>
      </p:grpSp>
      <p:grpSp>
        <p:nvGrpSpPr>
          <p:cNvPr id="8" name="Group 7">
            <a:extLst>
              <a:ext uri="{FF2B5EF4-FFF2-40B4-BE49-F238E27FC236}">
                <a16:creationId xmlns:a16="http://schemas.microsoft.com/office/drawing/2014/main" id="{70B0608D-CB9E-4FB7-B8DE-6A73BDC4E6EF}"/>
              </a:ext>
            </a:extLst>
          </p:cNvPr>
          <p:cNvGrpSpPr/>
          <p:nvPr/>
        </p:nvGrpSpPr>
        <p:grpSpPr>
          <a:xfrm>
            <a:off x="10790003" y="4304579"/>
            <a:ext cx="804681" cy="895035"/>
            <a:chOff x="10791627" y="3715489"/>
            <a:chExt cx="804796" cy="895162"/>
          </a:xfrm>
        </p:grpSpPr>
        <p:pic>
          <p:nvPicPr>
            <p:cNvPr id="83" name="Picture 82">
              <a:extLst>
                <a:ext uri="{FF2B5EF4-FFF2-40B4-BE49-F238E27FC236}">
                  <a16:creationId xmlns:a16="http://schemas.microsoft.com/office/drawing/2014/main" id="{4810B913-B0AB-42EB-B88D-8D30F1B2A78E}"/>
                </a:ext>
              </a:extLst>
            </p:cNvPr>
            <p:cNvPicPr>
              <a:picLocks noChangeAspect="1"/>
            </p:cNvPicPr>
            <p:nvPr/>
          </p:nvPicPr>
          <p:blipFill rotWithShape="1">
            <a:blip r:embed="rId17">
              <a:biLevel thresh="25000"/>
              <a:extLst>
                <a:ext uri="{28A0092B-C50C-407E-A947-70E740481C1C}">
                  <a14:useLocalDpi xmlns:a14="http://schemas.microsoft.com/office/drawing/2010/main" val="0"/>
                </a:ext>
              </a:extLst>
            </a:blip>
            <a:srcRect t="4999" b="5806"/>
            <a:stretch/>
          </p:blipFill>
          <p:spPr>
            <a:xfrm>
              <a:off x="10927477" y="3715489"/>
              <a:ext cx="533094" cy="475488"/>
            </a:xfrm>
            <a:prstGeom prst="rect">
              <a:avLst/>
            </a:prstGeom>
          </p:spPr>
        </p:pic>
        <p:sp>
          <p:nvSpPr>
            <p:cNvPr id="143" name="TextBox 142">
              <a:extLst>
                <a:ext uri="{FF2B5EF4-FFF2-40B4-BE49-F238E27FC236}">
                  <a16:creationId xmlns:a16="http://schemas.microsoft.com/office/drawing/2014/main" id="{1D519CD2-CE4A-4968-A3A8-E454A15E1949}"/>
                </a:ext>
              </a:extLst>
            </p:cNvPr>
            <p:cNvSpPr txBox="1"/>
            <p:nvPr/>
          </p:nvSpPr>
          <p:spPr>
            <a:xfrm>
              <a:off x="10791627" y="4132592"/>
              <a:ext cx="804796" cy="478059"/>
            </a:xfrm>
            <a:prstGeom prst="rect">
              <a:avLst/>
            </a:prstGeom>
            <a:noFill/>
          </p:spPr>
          <p:txBody>
            <a:bodyPr wrap="none" lIns="89630" tIns="44814" rIns="89630" bIns="44814" rtlCol="0">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Storage</a:t>
              </a:r>
            </a:p>
            <a:p>
              <a:pPr marL="0" marR="0" lvl="0" indent="0" algn="ctr" defTabSz="914139"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Queues</a:t>
              </a:r>
            </a:p>
          </p:txBody>
        </p:sp>
      </p:grpSp>
      <p:grpSp>
        <p:nvGrpSpPr>
          <p:cNvPr id="13" name="Group 12">
            <a:extLst>
              <a:ext uri="{FF2B5EF4-FFF2-40B4-BE49-F238E27FC236}">
                <a16:creationId xmlns:a16="http://schemas.microsoft.com/office/drawing/2014/main" id="{21E3209B-C33C-45E6-9811-D679650917DA}"/>
              </a:ext>
            </a:extLst>
          </p:cNvPr>
          <p:cNvGrpSpPr/>
          <p:nvPr/>
        </p:nvGrpSpPr>
        <p:grpSpPr>
          <a:xfrm>
            <a:off x="3696128" y="2742772"/>
            <a:ext cx="2302250" cy="2243599"/>
            <a:chOff x="3932753" y="2742675"/>
            <a:chExt cx="2302577" cy="2243917"/>
          </a:xfrm>
        </p:grpSpPr>
        <p:grpSp>
          <p:nvGrpSpPr>
            <p:cNvPr id="12" name="Group 11">
              <a:extLst>
                <a:ext uri="{FF2B5EF4-FFF2-40B4-BE49-F238E27FC236}">
                  <a16:creationId xmlns:a16="http://schemas.microsoft.com/office/drawing/2014/main" id="{56ADE79A-ACBA-4061-B1C3-0B80A2B4AC81}"/>
                </a:ext>
              </a:extLst>
            </p:cNvPr>
            <p:cNvGrpSpPr/>
            <p:nvPr/>
          </p:nvGrpSpPr>
          <p:grpSpPr>
            <a:xfrm>
              <a:off x="3932753" y="2742675"/>
              <a:ext cx="2302577" cy="2243917"/>
              <a:chOff x="3932753" y="2742675"/>
              <a:chExt cx="2302577" cy="2243917"/>
            </a:xfrm>
          </p:grpSpPr>
          <p:sp>
            <p:nvSpPr>
              <p:cNvPr id="71" name="Rectangle 70">
                <a:extLst>
                  <a:ext uri="{FF2B5EF4-FFF2-40B4-BE49-F238E27FC236}">
                    <a16:creationId xmlns:a16="http://schemas.microsoft.com/office/drawing/2014/main" id="{51C0ACF9-EE5A-4819-9D08-CEFF9CC94D73}"/>
                  </a:ext>
                </a:extLst>
              </p:cNvPr>
              <p:cNvSpPr/>
              <p:nvPr/>
            </p:nvSpPr>
            <p:spPr bwMode="auto">
              <a:xfrm>
                <a:off x="3932753" y="2742675"/>
                <a:ext cx="1828644" cy="2243917"/>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mn-ea"/>
                    <a:cs typeface="Segoe UI" pitchFamily="34" charset="0"/>
                  </a:rPr>
                  <a:t>Event Grid</a:t>
                </a:r>
              </a:p>
            </p:txBody>
          </p:sp>
          <p:grpSp>
            <p:nvGrpSpPr>
              <p:cNvPr id="73" name="Group 72">
                <a:extLst>
                  <a:ext uri="{FF2B5EF4-FFF2-40B4-BE49-F238E27FC236}">
                    <a16:creationId xmlns:a16="http://schemas.microsoft.com/office/drawing/2014/main" id="{C5751DE2-2A11-48AF-80CE-8AC2AE435FD2}"/>
                  </a:ext>
                </a:extLst>
              </p:cNvPr>
              <p:cNvGrpSpPr/>
              <p:nvPr/>
            </p:nvGrpSpPr>
            <p:grpSpPr>
              <a:xfrm>
                <a:off x="4111229" y="3338279"/>
                <a:ext cx="1470137" cy="1470137"/>
                <a:chOff x="4193667" y="3404722"/>
                <a:chExt cx="1499616" cy="1499616"/>
              </a:xfrm>
            </p:grpSpPr>
            <p:sp>
              <p:nvSpPr>
                <p:cNvPr id="78" name="Rectangle 77">
                  <a:extLst>
                    <a:ext uri="{FF2B5EF4-FFF2-40B4-BE49-F238E27FC236}">
                      <a16:creationId xmlns:a16="http://schemas.microsoft.com/office/drawing/2014/main" id="{AB4CE4AC-8153-4740-9C77-883537442A14}"/>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88" name="Picture 87" descr="A close up of a logo&#10;&#10;Description generated with very high confidence">
                  <a:extLst>
                    <a:ext uri="{FF2B5EF4-FFF2-40B4-BE49-F238E27FC236}">
                      <a16:creationId xmlns:a16="http://schemas.microsoft.com/office/drawing/2014/main" id="{E82E7449-454C-425A-A883-E2A9F8DA8DA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sp>
            <p:nvSpPr>
              <p:cNvPr id="92" name="Rectangle 91">
                <a:extLst>
                  <a:ext uri="{FF2B5EF4-FFF2-40B4-BE49-F238E27FC236}">
                    <a16:creationId xmlns:a16="http://schemas.microsoft.com/office/drawing/2014/main" id="{FDBC2292-36A2-4BFB-BD6F-3DF606B5C3C0}"/>
                  </a:ext>
                </a:extLst>
              </p:cNvPr>
              <p:cNvSpPr/>
              <p:nvPr/>
            </p:nvSpPr>
            <p:spPr bwMode="auto">
              <a:xfrm rot="5400000">
                <a:off x="4877182" y="3625336"/>
                <a:ext cx="2240807" cy="475488"/>
              </a:xfrm>
              <a:prstGeom prst="rect">
                <a:avLst/>
              </a:prstGeom>
              <a:solidFill>
                <a:srgbClr val="00A2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CloudEvents Format</a:t>
                </a:r>
              </a:p>
            </p:txBody>
          </p:sp>
        </p:grpSp>
        <p:pic>
          <p:nvPicPr>
            <p:cNvPr id="94" name="Picture 93">
              <a:extLst>
                <a:ext uri="{FF2B5EF4-FFF2-40B4-BE49-F238E27FC236}">
                  <a16:creationId xmlns:a16="http://schemas.microsoft.com/office/drawing/2014/main" id="{924F6246-D133-4F4E-AC80-91E838031196}"/>
                </a:ext>
              </a:extLst>
            </p:cNvPr>
            <p:cNvPicPr>
              <a:picLocks noChangeAspect="1"/>
            </p:cNvPicPr>
            <p:nvPr/>
          </p:nvPicPr>
          <p:blipFill>
            <a:blip r:embed="rId12">
              <a:biLevel thresh="25000"/>
            </a:blip>
            <a:stretch>
              <a:fillRect/>
            </a:stretch>
          </p:blipFill>
          <p:spPr>
            <a:xfrm rot="5400000">
              <a:off x="5765397" y="2930597"/>
              <a:ext cx="457387" cy="457200"/>
            </a:xfrm>
            <a:prstGeom prst="rect">
              <a:avLst/>
            </a:prstGeom>
          </p:spPr>
        </p:pic>
      </p:grpSp>
    </p:spTree>
    <p:extLst>
      <p:ext uri="{BB962C8B-B14F-4D97-AF65-F5344CB8AC3E}">
        <p14:creationId xmlns:p14="http://schemas.microsoft.com/office/powerpoint/2010/main" val="43527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59"/>
                                        </p:tgtEl>
                                        <p:attrNameLst>
                                          <p:attrName>ppt_x</p:attrName>
                                          <p:attrName>ppt_y</p:attrName>
                                        </p:attrNameLst>
                                      </p:cBhvr>
                                      <p:rCtr x="0" y="1296"/>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35" presetClass="path" presetSubtype="0" decel="100000" fill="hold" nodeType="withEffect">
                                  <p:stCondLst>
                                    <p:cond delay="0"/>
                                  </p:stCondLst>
                                  <p:childTnLst>
                                    <p:animMotion origin="layout" path="M 1.38778E-17 -1.48148E-6 L -0.01536 -1.48148E-6 " pathEditMode="relative" rAng="0" ptsTypes="AA">
                                      <p:cBhvr>
                                        <p:cTn id="15" dur="500" spd="-100000" fill="hold"/>
                                        <p:tgtEl>
                                          <p:spTgt spid="128"/>
                                        </p:tgtEl>
                                        <p:attrNameLst>
                                          <p:attrName>ppt_x</p:attrName>
                                          <p:attrName>ppt_y</p:attrName>
                                        </p:attrNameLst>
                                      </p:cBhvr>
                                      <p:rCtr x="-768"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500"/>
                                        <p:tgtEl>
                                          <p:spTgt spid="129"/>
                                        </p:tgtEl>
                                      </p:cBhvr>
                                    </p:animEffect>
                                  </p:childTnLst>
                                </p:cTn>
                              </p:par>
                              <p:par>
                                <p:cTn id="20" presetID="35" presetClass="path" presetSubtype="0" decel="100000" fill="hold" nodeType="withEffect">
                                  <p:stCondLst>
                                    <p:cond delay="0"/>
                                  </p:stCondLst>
                                  <p:childTnLst>
                                    <p:animMotion origin="layout" path="M 1.38778E-17 -1.48148E-6 L -0.01536 -1.48148E-6 " pathEditMode="relative" rAng="0" ptsTypes="AA">
                                      <p:cBhvr>
                                        <p:cTn id="21" dur="500" spd="-100000" fill="hold"/>
                                        <p:tgtEl>
                                          <p:spTgt spid="129"/>
                                        </p:tgtEl>
                                        <p:attrNameLst>
                                          <p:attrName>ppt_x</p:attrName>
                                          <p:attrName>ppt_y</p:attrName>
                                        </p:attrNameLst>
                                      </p:cBhvr>
                                      <p:rCtr x="-768" y="0"/>
                                    </p:animMotion>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35" presetClass="path" presetSubtype="0" decel="100000" fill="hold" grpId="1" nodeType="withEffect">
                                  <p:stCondLst>
                                    <p:cond delay="0"/>
                                  </p:stCondLst>
                                  <p:childTnLst>
                                    <p:animMotion origin="layout" path="M 2.77556E-17 -3.7037E-6 L 2.77556E-17 0.02616 " pathEditMode="relative" rAng="0" ptsTypes="AA">
                                      <p:cBhvr>
                                        <p:cTn id="26" dur="500" spd="-100000" fill="hold"/>
                                        <p:tgtEl>
                                          <p:spTgt spid="61"/>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FACC85-9AFA-432D-913E-B52EC2CC9B02}"/>
              </a:ext>
            </a:extLst>
          </p:cNvPr>
          <p:cNvSpPr/>
          <p:nvPr/>
        </p:nvSpPr>
        <p:spPr bwMode="auto">
          <a:xfrm>
            <a:off x="0" y="0"/>
            <a:ext cx="12192000" cy="6858000"/>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3" name="Picture 3" descr="A screenshot of text&#10;&#10;Description generated with very high confidence">
            <a:extLst>
              <a:ext uri="{FF2B5EF4-FFF2-40B4-BE49-F238E27FC236}">
                <a16:creationId xmlns:a16="http://schemas.microsoft.com/office/drawing/2014/main" id="{C3BDD3E5-7201-447B-8324-88F26E233993}"/>
              </a:ext>
            </a:extLst>
          </p:cNvPr>
          <p:cNvPicPr>
            <a:picLocks noChangeAspect="1"/>
          </p:cNvPicPr>
          <p:nvPr/>
        </p:nvPicPr>
        <p:blipFill>
          <a:blip r:embed="rId2"/>
          <a:stretch>
            <a:fillRect/>
          </a:stretch>
        </p:blipFill>
        <p:spPr>
          <a:xfrm>
            <a:off x="1769594" y="138091"/>
            <a:ext cx="10136375" cy="6581817"/>
          </a:xfrm>
          <a:prstGeom prst="rect">
            <a:avLst/>
          </a:prstGeom>
        </p:spPr>
      </p:pic>
      <p:sp>
        <p:nvSpPr>
          <p:cNvPr id="2" name="Title 1">
            <a:extLst>
              <a:ext uri="{FF2B5EF4-FFF2-40B4-BE49-F238E27FC236}">
                <a16:creationId xmlns:a16="http://schemas.microsoft.com/office/drawing/2014/main" id="{EC57FD55-16E0-4349-8B31-962F075045D3}"/>
              </a:ext>
            </a:extLst>
          </p:cNvPr>
          <p:cNvSpPr>
            <a:spLocks noGrp="1"/>
          </p:cNvSpPr>
          <p:nvPr>
            <p:ph type="title"/>
          </p:nvPr>
        </p:nvSpPr>
        <p:spPr>
          <a:xfrm>
            <a:off x="358021" y="457200"/>
            <a:ext cx="11018520" cy="553998"/>
          </a:xfrm>
        </p:spPr>
        <p:txBody>
          <a:bodyPr/>
          <a:lstStyle/>
          <a:p>
            <a:r>
              <a:rPr lang="en-US" dirty="0"/>
              <a:t>Event Domains</a:t>
            </a:r>
          </a:p>
        </p:txBody>
      </p:sp>
    </p:spTree>
    <p:extLst>
      <p:ext uri="{BB962C8B-B14F-4D97-AF65-F5344CB8AC3E}">
        <p14:creationId xmlns:p14="http://schemas.microsoft.com/office/powerpoint/2010/main" val="14826159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8AA3-39DB-4530-BD95-26A1146658B3}"/>
              </a:ext>
            </a:extLst>
          </p:cNvPr>
          <p:cNvSpPr>
            <a:spLocks noGrp="1"/>
          </p:cNvSpPr>
          <p:nvPr>
            <p:ph type="title"/>
          </p:nvPr>
        </p:nvSpPr>
        <p:spPr/>
        <p:txBody>
          <a:bodyPr/>
          <a:lstStyle/>
          <a:p>
            <a:r>
              <a:rPr lang="en-GB"/>
              <a:t>Serverless in Azure</a:t>
            </a:r>
          </a:p>
        </p:txBody>
      </p:sp>
      <p:grpSp>
        <p:nvGrpSpPr>
          <p:cNvPr id="14" name="Group 13">
            <a:extLst>
              <a:ext uri="{FF2B5EF4-FFF2-40B4-BE49-F238E27FC236}">
                <a16:creationId xmlns:a16="http://schemas.microsoft.com/office/drawing/2014/main" id="{341F0FA4-9368-4BE4-931C-9277766E2B98}"/>
              </a:ext>
            </a:extLst>
          </p:cNvPr>
          <p:cNvGrpSpPr/>
          <p:nvPr/>
        </p:nvGrpSpPr>
        <p:grpSpPr>
          <a:xfrm>
            <a:off x="644628" y="2158336"/>
            <a:ext cx="2887521" cy="3176661"/>
            <a:chOff x="657554" y="2201118"/>
            <a:chExt cx="2945422" cy="3240360"/>
          </a:xfrm>
        </p:grpSpPr>
        <p:sp>
          <p:nvSpPr>
            <p:cNvPr id="4" name="TextBox 3">
              <a:extLst>
                <a:ext uri="{FF2B5EF4-FFF2-40B4-BE49-F238E27FC236}">
                  <a16:creationId xmlns:a16="http://schemas.microsoft.com/office/drawing/2014/main" id="{D08C57CB-59D8-4A91-B9B9-1A9CC5289ABD}"/>
                </a:ext>
              </a:extLst>
            </p:cNvPr>
            <p:cNvSpPr txBox="1"/>
            <p:nvPr/>
          </p:nvSpPr>
          <p:spPr>
            <a:xfrm>
              <a:off x="657554" y="4813614"/>
              <a:ext cx="2945422" cy="627864"/>
            </a:xfrm>
            <a:prstGeom prst="rect">
              <a:avLst/>
            </a:prstGeom>
            <a:noFill/>
          </p:spPr>
          <p:txBody>
            <a:bodyPr wrap="none" lIns="179285" tIns="143428" rIns="179285" bIns="143428" rtlCol="0">
              <a:spAutoFit/>
            </a:bodyPr>
            <a:lstStyle/>
            <a:p>
              <a:pPr algn="ctr">
                <a:lnSpc>
                  <a:spcPct val="90000"/>
                </a:lnSpc>
                <a:spcAft>
                  <a:spcPts val="588"/>
                </a:spcAft>
                <a:defRPr/>
              </a:pPr>
              <a:r>
                <a:rPr lang="en-GB" sz="2353">
                  <a:gradFill>
                    <a:gsLst>
                      <a:gs pos="2917">
                        <a:srgbClr val="353535"/>
                      </a:gs>
                      <a:gs pos="30000">
                        <a:srgbClr val="353535"/>
                      </a:gs>
                    </a:gsLst>
                    <a:lin ang="5400000" scaled="0"/>
                  </a:gradFill>
                  <a:latin typeface="Segoe UI Semilight"/>
                </a:rPr>
                <a:t>Serverless compute</a:t>
              </a:r>
            </a:p>
          </p:txBody>
        </p:sp>
        <p:sp>
          <p:nvSpPr>
            <p:cNvPr id="7" name="TextBox 6">
              <a:extLst>
                <a:ext uri="{FF2B5EF4-FFF2-40B4-BE49-F238E27FC236}">
                  <a16:creationId xmlns:a16="http://schemas.microsoft.com/office/drawing/2014/main" id="{7933CBC9-B71D-4C4A-9F16-BE97B44C134F}"/>
                </a:ext>
              </a:extLst>
            </p:cNvPr>
            <p:cNvSpPr txBox="1"/>
            <p:nvPr/>
          </p:nvSpPr>
          <p:spPr>
            <a:xfrm>
              <a:off x="1104022" y="4054742"/>
              <a:ext cx="2052486" cy="738664"/>
            </a:xfrm>
            <a:prstGeom prst="rect">
              <a:avLst/>
            </a:prstGeom>
            <a:noFill/>
          </p:spPr>
          <p:txBody>
            <a:bodyPr wrap="none" lIns="179285" tIns="143428" rIns="179285" bIns="143428" rtlCol="0">
              <a:spAutoFit/>
            </a:bodyPr>
            <a:lstStyle/>
            <a:p>
              <a:pPr algn="ctr">
                <a:lnSpc>
                  <a:spcPct val="90000"/>
                </a:lnSpc>
                <a:spcAft>
                  <a:spcPts val="588"/>
                </a:spcAft>
                <a:defRPr/>
              </a:pPr>
              <a:r>
                <a:rPr lang="en-GB" sz="3137">
                  <a:gradFill>
                    <a:gsLst>
                      <a:gs pos="2917">
                        <a:srgbClr val="353535"/>
                      </a:gs>
                      <a:gs pos="30000">
                        <a:srgbClr val="353535"/>
                      </a:gs>
                    </a:gsLst>
                    <a:lin ang="5400000" scaled="0"/>
                  </a:gradFill>
                  <a:latin typeface="Segoe UI Semilight"/>
                </a:rPr>
                <a:t>Functions</a:t>
              </a:r>
              <a:endParaRPr lang="en-GB" sz="2353">
                <a:gradFill>
                  <a:gsLst>
                    <a:gs pos="2917">
                      <a:srgbClr val="353535"/>
                    </a:gs>
                    <a:gs pos="30000">
                      <a:srgbClr val="353535"/>
                    </a:gs>
                  </a:gsLst>
                  <a:lin ang="5400000" scaled="0"/>
                </a:gradFill>
                <a:latin typeface="Segoe UI Semilight"/>
              </a:endParaRPr>
            </a:p>
          </p:txBody>
        </p:sp>
        <p:pic>
          <p:nvPicPr>
            <p:cNvPr id="10" name="Picture 9">
              <a:extLst>
                <a:ext uri="{FF2B5EF4-FFF2-40B4-BE49-F238E27FC236}">
                  <a16:creationId xmlns:a16="http://schemas.microsoft.com/office/drawing/2014/main" id="{13157770-A05D-426B-A3BB-2AA76B8CB97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30265" y="2201118"/>
              <a:ext cx="1800000" cy="1800000"/>
            </a:xfrm>
            <a:prstGeom prst="rect">
              <a:avLst/>
            </a:prstGeom>
            <a:ln>
              <a:noFill/>
            </a:ln>
          </p:spPr>
        </p:pic>
      </p:grpSp>
      <p:grpSp>
        <p:nvGrpSpPr>
          <p:cNvPr id="12" name="Group 11">
            <a:extLst>
              <a:ext uri="{FF2B5EF4-FFF2-40B4-BE49-F238E27FC236}">
                <a16:creationId xmlns:a16="http://schemas.microsoft.com/office/drawing/2014/main" id="{988C0025-A2CF-428A-89B6-15EBB2FC59EE}"/>
              </a:ext>
            </a:extLst>
          </p:cNvPr>
          <p:cNvGrpSpPr/>
          <p:nvPr/>
        </p:nvGrpSpPr>
        <p:grpSpPr>
          <a:xfrm>
            <a:off x="4645199" y="2158336"/>
            <a:ext cx="2901603" cy="3176661"/>
            <a:chOff x="4738344" y="2201118"/>
            <a:chExt cx="2959786" cy="3240360"/>
          </a:xfrm>
        </p:grpSpPr>
        <p:sp>
          <p:nvSpPr>
            <p:cNvPr id="5" name="TextBox 4">
              <a:extLst>
                <a:ext uri="{FF2B5EF4-FFF2-40B4-BE49-F238E27FC236}">
                  <a16:creationId xmlns:a16="http://schemas.microsoft.com/office/drawing/2014/main" id="{F9412AB3-9351-4A2B-9BE5-44BBC8887836}"/>
                </a:ext>
              </a:extLst>
            </p:cNvPr>
            <p:cNvSpPr txBox="1"/>
            <p:nvPr/>
          </p:nvSpPr>
          <p:spPr>
            <a:xfrm>
              <a:off x="4738344" y="4813614"/>
              <a:ext cx="2959786" cy="627864"/>
            </a:xfrm>
            <a:prstGeom prst="rect">
              <a:avLst/>
            </a:prstGeom>
            <a:noFill/>
          </p:spPr>
          <p:txBody>
            <a:bodyPr wrap="none" lIns="179285" tIns="143428" rIns="179285" bIns="143428" rtlCol="0">
              <a:spAutoFit/>
            </a:bodyPr>
            <a:lstStyle/>
            <a:p>
              <a:pPr algn="ctr">
                <a:lnSpc>
                  <a:spcPct val="90000"/>
                </a:lnSpc>
                <a:spcAft>
                  <a:spcPts val="588"/>
                </a:spcAft>
                <a:defRPr/>
              </a:pPr>
              <a:r>
                <a:rPr lang="en-GB" sz="2353">
                  <a:gradFill>
                    <a:gsLst>
                      <a:gs pos="2917">
                        <a:srgbClr val="353535"/>
                      </a:gs>
                      <a:gs pos="30000">
                        <a:srgbClr val="353535"/>
                      </a:gs>
                    </a:gsLst>
                    <a:lin ang="5400000" scaled="0"/>
                  </a:gradFill>
                  <a:latin typeface="Segoe UI Semilight"/>
                </a:rPr>
                <a:t>Serverless workflow</a:t>
              </a:r>
            </a:p>
          </p:txBody>
        </p:sp>
        <p:sp>
          <p:nvSpPr>
            <p:cNvPr id="8" name="TextBox 7">
              <a:extLst>
                <a:ext uri="{FF2B5EF4-FFF2-40B4-BE49-F238E27FC236}">
                  <a16:creationId xmlns:a16="http://schemas.microsoft.com/office/drawing/2014/main" id="{2033954A-F3A3-40AE-B3F2-F535985EFF19}"/>
                </a:ext>
              </a:extLst>
            </p:cNvPr>
            <p:cNvSpPr txBox="1"/>
            <p:nvPr/>
          </p:nvSpPr>
          <p:spPr>
            <a:xfrm>
              <a:off x="5058143" y="4093534"/>
              <a:ext cx="2320187" cy="738664"/>
            </a:xfrm>
            <a:prstGeom prst="rect">
              <a:avLst/>
            </a:prstGeom>
            <a:noFill/>
          </p:spPr>
          <p:txBody>
            <a:bodyPr wrap="none" lIns="179285" tIns="143428" rIns="179285" bIns="143428" rtlCol="0">
              <a:spAutoFit/>
            </a:bodyPr>
            <a:lstStyle/>
            <a:p>
              <a:pPr algn="ctr">
                <a:lnSpc>
                  <a:spcPct val="90000"/>
                </a:lnSpc>
                <a:spcAft>
                  <a:spcPts val="588"/>
                </a:spcAft>
                <a:defRPr/>
              </a:pPr>
              <a:r>
                <a:rPr lang="en-GB" sz="3137">
                  <a:gradFill>
                    <a:gsLst>
                      <a:gs pos="2917">
                        <a:srgbClr val="353535"/>
                      </a:gs>
                      <a:gs pos="30000">
                        <a:srgbClr val="353535"/>
                      </a:gs>
                    </a:gsLst>
                    <a:lin ang="5400000" scaled="0"/>
                  </a:gradFill>
                  <a:latin typeface="Segoe UI Semilight"/>
                </a:rPr>
                <a:t>Logic Apps</a:t>
              </a:r>
            </a:p>
          </p:txBody>
        </p:sp>
        <p:pic>
          <p:nvPicPr>
            <p:cNvPr id="11" name="Picture 10">
              <a:extLst>
                <a:ext uri="{FF2B5EF4-FFF2-40B4-BE49-F238E27FC236}">
                  <a16:creationId xmlns:a16="http://schemas.microsoft.com/office/drawing/2014/main" id="{1E23C8D7-EEEB-47C8-8F35-8DB17C8A3E45}"/>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318236" y="2201118"/>
              <a:ext cx="1800000" cy="1800000"/>
            </a:xfrm>
            <a:prstGeom prst="rect">
              <a:avLst/>
            </a:prstGeom>
          </p:spPr>
        </p:pic>
      </p:grpSp>
      <p:grpSp>
        <p:nvGrpSpPr>
          <p:cNvPr id="3" name="Group 2">
            <a:extLst>
              <a:ext uri="{FF2B5EF4-FFF2-40B4-BE49-F238E27FC236}">
                <a16:creationId xmlns:a16="http://schemas.microsoft.com/office/drawing/2014/main" id="{D56D2578-9E28-4BB0-B480-045A18F53ADC}"/>
              </a:ext>
            </a:extLst>
          </p:cNvPr>
          <p:cNvGrpSpPr/>
          <p:nvPr/>
        </p:nvGrpSpPr>
        <p:grpSpPr>
          <a:xfrm>
            <a:off x="8460825" y="2264126"/>
            <a:ext cx="2958161" cy="3070871"/>
            <a:chOff x="8630482" y="2309030"/>
            <a:chExt cx="3017478" cy="3132448"/>
          </a:xfrm>
        </p:grpSpPr>
        <p:sp>
          <p:nvSpPr>
            <p:cNvPr id="6" name="TextBox 5">
              <a:extLst>
                <a:ext uri="{FF2B5EF4-FFF2-40B4-BE49-F238E27FC236}">
                  <a16:creationId xmlns:a16="http://schemas.microsoft.com/office/drawing/2014/main" id="{075DBB4F-678B-45FC-B73D-9A71546731A3}"/>
                </a:ext>
              </a:extLst>
            </p:cNvPr>
            <p:cNvSpPr txBox="1"/>
            <p:nvPr/>
          </p:nvSpPr>
          <p:spPr>
            <a:xfrm>
              <a:off x="8828894" y="4813614"/>
              <a:ext cx="2620654" cy="627864"/>
            </a:xfrm>
            <a:prstGeom prst="rect">
              <a:avLst/>
            </a:prstGeom>
            <a:noFill/>
          </p:spPr>
          <p:txBody>
            <a:bodyPr wrap="none" lIns="179285" tIns="143428" rIns="179285" bIns="143428" rtlCol="0">
              <a:spAutoFit/>
            </a:bodyPr>
            <a:lstStyle/>
            <a:p>
              <a:pPr algn="ctr">
                <a:lnSpc>
                  <a:spcPct val="90000"/>
                </a:lnSpc>
                <a:spcAft>
                  <a:spcPts val="588"/>
                </a:spcAft>
                <a:defRPr/>
              </a:pPr>
              <a:r>
                <a:rPr lang="en-GB" sz="2353">
                  <a:gradFill>
                    <a:gsLst>
                      <a:gs pos="2917">
                        <a:srgbClr val="353535"/>
                      </a:gs>
                      <a:gs pos="30000">
                        <a:srgbClr val="353535"/>
                      </a:gs>
                    </a:gsLst>
                    <a:lin ang="5400000" scaled="0"/>
                  </a:gradFill>
                  <a:latin typeface="Segoe UI Semilight"/>
                </a:rPr>
                <a:t>Serverless events</a:t>
              </a:r>
            </a:p>
          </p:txBody>
        </p:sp>
        <p:sp>
          <p:nvSpPr>
            <p:cNvPr id="9" name="TextBox 8">
              <a:extLst>
                <a:ext uri="{FF2B5EF4-FFF2-40B4-BE49-F238E27FC236}">
                  <a16:creationId xmlns:a16="http://schemas.microsoft.com/office/drawing/2014/main" id="{F030C98F-2478-4951-A184-2832E90C3528}"/>
                </a:ext>
              </a:extLst>
            </p:cNvPr>
            <p:cNvSpPr txBox="1"/>
            <p:nvPr/>
          </p:nvSpPr>
          <p:spPr>
            <a:xfrm>
              <a:off x="9045269" y="4093534"/>
              <a:ext cx="2187908" cy="738664"/>
            </a:xfrm>
            <a:prstGeom prst="rect">
              <a:avLst/>
            </a:prstGeom>
            <a:noFill/>
          </p:spPr>
          <p:txBody>
            <a:bodyPr wrap="none" lIns="179285" tIns="143428" rIns="179285" bIns="143428" rtlCol="0">
              <a:spAutoFit/>
            </a:bodyPr>
            <a:lstStyle/>
            <a:p>
              <a:pPr algn="ctr">
                <a:lnSpc>
                  <a:spcPct val="90000"/>
                </a:lnSpc>
                <a:spcAft>
                  <a:spcPts val="588"/>
                </a:spcAft>
                <a:defRPr/>
              </a:pPr>
              <a:r>
                <a:rPr lang="en-GB" sz="3137">
                  <a:gradFill>
                    <a:gsLst>
                      <a:gs pos="2917">
                        <a:srgbClr val="353535"/>
                      </a:gs>
                      <a:gs pos="30000">
                        <a:srgbClr val="353535"/>
                      </a:gs>
                    </a:gsLst>
                    <a:lin ang="5400000" scaled="0"/>
                  </a:gradFill>
                  <a:latin typeface="Segoe UI Semilight"/>
                </a:rPr>
                <a:t>Event Grid</a:t>
              </a:r>
            </a:p>
          </p:txBody>
        </p:sp>
        <p:pic>
          <p:nvPicPr>
            <p:cNvPr id="13" name="Picture 14" descr="Image result for azure event grid">
              <a:extLst>
                <a:ext uri="{FF2B5EF4-FFF2-40B4-BE49-F238E27FC236}">
                  <a16:creationId xmlns:a16="http://schemas.microsoft.com/office/drawing/2014/main" id="{92DB633B-580C-4B89-AB45-DFBF524C7E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0482" y="2309030"/>
              <a:ext cx="3017478" cy="15841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68030161"/>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71FC-A72F-4F1C-8F9A-94E3902FA6C4}"/>
              </a:ext>
            </a:extLst>
          </p:cNvPr>
          <p:cNvSpPr>
            <a:spLocks noGrp="1"/>
          </p:cNvSpPr>
          <p:nvPr>
            <p:ph type="title"/>
          </p:nvPr>
        </p:nvSpPr>
        <p:spPr/>
        <p:txBody>
          <a:bodyPr/>
          <a:lstStyle/>
          <a:p>
            <a:r>
              <a:rPr lang="en-US" dirty="0"/>
              <a:t>Consumption SDKs</a:t>
            </a:r>
          </a:p>
        </p:txBody>
      </p:sp>
      <p:sp>
        <p:nvSpPr>
          <p:cNvPr id="3" name="Text Placeholder 2">
            <a:extLst>
              <a:ext uri="{FF2B5EF4-FFF2-40B4-BE49-F238E27FC236}">
                <a16:creationId xmlns:a16="http://schemas.microsoft.com/office/drawing/2014/main" id="{82A3E7D2-737A-4146-BAAF-38EADA97F6AE}"/>
              </a:ext>
            </a:extLst>
          </p:cNvPr>
          <p:cNvSpPr>
            <a:spLocks noGrp="1"/>
          </p:cNvSpPr>
          <p:nvPr>
            <p:ph type="body" sz="quarter" idx="10"/>
          </p:nvPr>
        </p:nvSpPr>
        <p:spPr>
          <a:xfrm>
            <a:off x="588263" y="1436688"/>
            <a:ext cx="11018520" cy="2757678"/>
          </a:xfrm>
        </p:spPr>
        <p:txBody>
          <a:bodyPr/>
          <a:lstStyle/>
          <a:p>
            <a:r>
              <a:rPr lang="en-US" dirty="0" err="1">
                <a:solidFill>
                  <a:schemeClr val="accent1"/>
                </a:solidFill>
              </a:rPr>
              <a:t>EventGridSubscriber</a:t>
            </a:r>
            <a:r>
              <a:rPr lang="en-US" dirty="0"/>
              <a:t> </a:t>
            </a:r>
            <a:r>
              <a:rPr lang="en-US" dirty="0" err="1"/>
              <a:t>eventGridSubscriber</a:t>
            </a:r>
            <a:r>
              <a:rPr lang="en-US" dirty="0"/>
              <a:t> </a:t>
            </a:r>
            <a:r>
              <a:rPr lang="en-US" dirty="0">
                <a:solidFill>
                  <a:schemeClr val="accent3"/>
                </a:solidFill>
              </a:rPr>
              <a:t>=</a:t>
            </a:r>
            <a:r>
              <a:rPr lang="en-US" dirty="0"/>
              <a:t> </a:t>
            </a:r>
            <a:r>
              <a:rPr lang="en-US" dirty="0">
                <a:solidFill>
                  <a:schemeClr val="accent3"/>
                </a:solidFill>
              </a:rPr>
              <a:t>new</a:t>
            </a:r>
            <a:r>
              <a:rPr lang="en-US" dirty="0"/>
              <a:t> </a:t>
            </a:r>
            <a:r>
              <a:rPr lang="en-US" dirty="0" err="1">
                <a:solidFill>
                  <a:schemeClr val="accent1"/>
                </a:solidFill>
              </a:rPr>
              <a:t>EventGridSubscriber</a:t>
            </a:r>
            <a:r>
              <a:rPr lang="en-US" dirty="0"/>
              <a:t>(); </a:t>
            </a:r>
          </a:p>
          <a:p>
            <a:endParaRPr lang="en-US" dirty="0"/>
          </a:p>
          <a:p>
            <a:r>
              <a:rPr lang="en-US" dirty="0" err="1">
                <a:solidFill>
                  <a:schemeClr val="accent1"/>
                </a:solidFill>
              </a:rPr>
              <a:t>EventGridEvent</a:t>
            </a:r>
            <a:r>
              <a:rPr lang="en-US" dirty="0"/>
              <a:t>[] </a:t>
            </a:r>
            <a:r>
              <a:rPr lang="en-US" dirty="0" err="1"/>
              <a:t>eventGridEvents</a:t>
            </a:r>
            <a:r>
              <a:rPr lang="en-US" dirty="0"/>
              <a:t> </a:t>
            </a:r>
            <a:r>
              <a:rPr lang="en-US" dirty="0">
                <a:solidFill>
                  <a:schemeClr val="accent3"/>
                </a:solidFill>
              </a:rPr>
              <a:t>=</a:t>
            </a:r>
            <a:r>
              <a:rPr lang="en-US" dirty="0"/>
              <a:t> </a:t>
            </a:r>
            <a:r>
              <a:rPr lang="en-US" dirty="0" err="1"/>
              <a:t>eventGridSubscriber.</a:t>
            </a:r>
            <a:r>
              <a:rPr lang="en-US" dirty="0" err="1">
                <a:solidFill>
                  <a:schemeClr val="accent1"/>
                </a:solidFill>
              </a:rPr>
              <a:t>DeserializeEventGridEvents</a:t>
            </a:r>
            <a:r>
              <a:rPr lang="en-US" dirty="0"/>
              <a:t>(</a:t>
            </a:r>
            <a:r>
              <a:rPr lang="en-US" dirty="0" err="1"/>
              <a:t>requestContent</a:t>
            </a:r>
            <a:r>
              <a:rPr lang="en-US" dirty="0"/>
              <a:t>); </a:t>
            </a:r>
          </a:p>
        </p:txBody>
      </p:sp>
      <p:sp>
        <p:nvSpPr>
          <p:cNvPr id="4" name="Rectangle 3">
            <a:extLst>
              <a:ext uri="{FF2B5EF4-FFF2-40B4-BE49-F238E27FC236}">
                <a16:creationId xmlns:a16="http://schemas.microsoft.com/office/drawing/2014/main" id="{3625D17B-057E-465C-9DF0-211462DC2E49}"/>
              </a:ext>
            </a:extLst>
          </p:cNvPr>
          <p:cNvSpPr/>
          <p:nvPr/>
        </p:nvSpPr>
        <p:spPr>
          <a:xfrm>
            <a:off x="2665863" y="3962752"/>
            <a:ext cx="8149988" cy="2554545"/>
          </a:xfrm>
          <a:prstGeom prst="rect">
            <a:avLst/>
          </a:prstGeom>
        </p:spPr>
        <p:txBody>
          <a:bodyPr wrap="square">
            <a:spAutoFit/>
          </a:bodyPr>
          <a:lstStyle/>
          <a:p>
            <a:pPr marL="285750" indent="-285750">
              <a:buFont typeface="Wingdings" panose="05000000000000000000" pitchFamily="2" charset="2"/>
              <a:buChar char="ü"/>
            </a:pPr>
            <a:r>
              <a:rPr lang="en-US" sz="2000" dirty="0"/>
              <a:t>Azure subscriptions (management operations)</a:t>
            </a:r>
          </a:p>
          <a:p>
            <a:pPr marL="285750" indent="-285750">
              <a:buFont typeface="Wingdings" panose="05000000000000000000" pitchFamily="2" charset="2"/>
              <a:buChar char="ü"/>
            </a:pPr>
            <a:r>
              <a:rPr lang="en-US" sz="2000" dirty="0"/>
              <a:t>Container Registry</a:t>
            </a:r>
          </a:p>
          <a:p>
            <a:pPr marL="285750" indent="-285750">
              <a:buFont typeface="Wingdings" panose="05000000000000000000" pitchFamily="2" charset="2"/>
              <a:buChar char="ü"/>
            </a:pPr>
            <a:r>
              <a:rPr lang="en-US" sz="2000" dirty="0"/>
              <a:t>Blob storage</a:t>
            </a:r>
          </a:p>
          <a:p>
            <a:pPr marL="285750" indent="-285750">
              <a:buFont typeface="Wingdings" panose="05000000000000000000" pitchFamily="2" charset="2"/>
              <a:buChar char="ü"/>
            </a:pPr>
            <a:r>
              <a:rPr lang="en-US" sz="2000" dirty="0"/>
              <a:t>Event Hubs</a:t>
            </a:r>
          </a:p>
          <a:p>
            <a:pPr marL="285750" indent="-285750">
              <a:buFont typeface="Wingdings" panose="05000000000000000000" pitchFamily="2" charset="2"/>
              <a:buChar char="ü"/>
            </a:pPr>
            <a:r>
              <a:rPr lang="en-US" sz="2000" dirty="0"/>
              <a:t>IoT Hub</a:t>
            </a:r>
          </a:p>
          <a:p>
            <a:pPr marL="285750" indent="-285750">
              <a:buFont typeface="Wingdings" panose="05000000000000000000" pitchFamily="2" charset="2"/>
              <a:buChar char="ü"/>
            </a:pPr>
            <a:r>
              <a:rPr lang="en-US" sz="2000" dirty="0"/>
              <a:t>Media Services</a:t>
            </a:r>
          </a:p>
          <a:p>
            <a:pPr marL="285750" indent="-285750">
              <a:buFont typeface="Wingdings" panose="05000000000000000000" pitchFamily="2" charset="2"/>
              <a:buChar char="ü"/>
            </a:pPr>
            <a:r>
              <a:rPr lang="en-US" sz="2000" dirty="0"/>
              <a:t>Resource groups (management operations)</a:t>
            </a:r>
          </a:p>
          <a:p>
            <a:pPr marL="285750" indent="-285750">
              <a:buFont typeface="Wingdings" panose="05000000000000000000" pitchFamily="2" charset="2"/>
              <a:buChar char="ü"/>
            </a:pPr>
            <a:r>
              <a:rPr lang="en-US" sz="2000" dirty="0"/>
              <a:t>Service Bus</a:t>
            </a:r>
          </a:p>
        </p:txBody>
      </p:sp>
    </p:spTree>
    <p:extLst>
      <p:ext uri="{BB962C8B-B14F-4D97-AF65-F5344CB8AC3E}">
        <p14:creationId xmlns:p14="http://schemas.microsoft.com/office/powerpoint/2010/main" val="515691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71FC-A72F-4F1C-8F9A-94E3902FA6C4}"/>
              </a:ext>
            </a:extLst>
          </p:cNvPr>
          <p:cNvSpPr>
            <a:spLocks noGrp="1"/>
          </p:cNvSpPr>
          <p:nvPr>
            <p:ph type="title"/>
          </p:nvPr>
        </p:nvSpPr>
        <p:spPr/>
        <p:txBody>
          <a:bodyPr/>
          <a:lstStyle/>
          <a:p>
            <a:r>
              <a:rPr lang="en-US" dirty="0"/>
              <a:t>Consumption SDKs</a:t>
            </a:r>
          </a:p>
        </p:txBody>
      </p:sp>
      <p:pic>
        <p:nvPicPr>
          <p:cNvPr id="6" name="Picture 5">
            <a:extLst>
              <a:ext uri="{FF2B5EF4-FFF2-40B4-BE49-F238E27FC236}">
                <a16:creationId xmlns:a16="http://schemas.microsoft.com/office/drawing/2014/main" id="{A461C0B3-AAAB-4CED-AF3D-F16EC8294A67}"/>
              </a:ext>
            </a:extLst>
          </p:cNvPr>
          <p:cNvPicPr>
            <a:picLocks noChangeAspect="1"/>
          </p:cNvPicPr>
          <p:nvPr/>
        </p:nvPicPr>
        <p:blipFill>
          <a:blip r:embed="rId3"/>
          <a:stretch>
            <a:fillRect/>
          </a:stretch>
        </p:blipFill>
        <p:spPr>
          <a:xfrm>
            <a:off x="1111250" y="3733800"/>
            <a:ext cx="10172700" cy="2891732"/>
          </a:xfrm>
          <a:prstGeom prst="rect">
            <a:avLst/>
          </a:prstGeom>
        </p:spPr>
      </p:pic>
      <p:pic>
        <p:nvPicPr>
          <p:cNvPr id="7" name="Picture 6">
            <a:extLst>
              <a:ext uri="{FF2B5EF4-FFF2-40B4-BE49-F238E27FC236}">
                <a16:creationId xmlns:a16="http://schemas.microsoft.com/office/drawing/2014/main" id="{7CF87DD4-9E34-495A-A5EF-ABA1022D1023}"/>
              </a:ext>
            </a:extLst>
          </p:cNvPr>
          <p:cNvPicPr>
            <a:picLocks noChangeAspect="1"/>
          </p:cNvPicPr>
          <p:nvPr/>
        </p:nvPicPr>
        <p:blipFill>
          <a:blip r:embed="rId4"/>
          <a:stretch>
            <a:fillRect/>
          </a:stretch>
        </p:blipFill>
        <p:spPr>
          <a:xfrm>
            <a:off x="1111250" y="1011198"/>
            <a:ext cx="10172700" cy="2619375"/>
          </a:xfrm>
          <a:prstGeom prst="rect">
            <a:avLst/>
          </a:prstGeom>
        </p:spPr>
      </p:pic>
      <p:sp>
        <p:nvSpPr>
          <p:cNvPr id="8" name="Rectangle 7">
            <a:extLst>
              <a:ext uri="{FF2B5EF4-FFF2-40B4-BE49-F238E27FC236}">
                <a16:creationId xmlns:a16="http://schemas.microsoft.com/office/drawing/2014/main" id="{7A40C646-7CE2-4E8C-9A22-F353AE8204F6}"/>
              </a:ext>
            </a:extLst>
          </p:cNvPr>
          <p:cNvSpPr/>
          <p:nvPr/>
        </p:nvSpPr>
        <p:spPr>
          <a:xfrm>
            <a:off x="2346121" y="4057570"/>
            <a:ext cx="7211237" cy="3891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70181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98B6-AA2C-4E50-9A23-99198831919D}"/>
              </a:ext>
            </a:extLst>
          </p:cNvPr>
          <p:cNvSpPr>
            <a:spLocks noGrp="1"/>
          </p:cNvSpPr>
          <p:nvPr>
            <p:ph type="title"/>
          </p:nvPr>
        </p:nvSpPr>
        <p:spPr/>
        <p:txBody>
          <a:bodyPr/>
          <a:lstStyle/>
          <a:p>
            <a:r>
              <a:rPr lang="en-US" dirty="0"/>
              <a:t>Advanced Filters</a:t>
            </a:r>
          </a:p>
        </p:txBody>
      </p:sp>
      <p:sp>
        <p:nvSpPr>
          <p:cNvPr id="3" name="Text Placeholder 2">
            <a:extLst>
              <a:ext uri="{FF2B5EF4-FFF2-40B4-BE49-F238E27FC236}">
                <a16:creationId xmlns:a16="http://schemas.microsoft.com/office/drawing/2014/main" id="{EC4F20F1-B6CA-4C68-AF00-51EC80EB5FD5}"/>
              </a:ext>
            </a:extLst>
          </p:cNvPr>
          <p:cNvSpPr>
            <a:spLocks noGrp="1"/>
          </p:cNvSpPr>
          <p:nvPr>
            <p:ph type="body" sz="quarter" idx="10"/>
          </p:nvPr>
        </p:nvSpPr>
        <p:spPr>
          <a:xfrm>
            <a:off x="586390" y="1111753"/>
            <a:ext cx="11018520" cy="5504007"/>
          </a:xfrm>
        </p:spPr>
        <p:txBody>
          <a:bodyPr/>
          <a:lstStyle/>
          <a:p>
            <a:pPr>
              <a:lnSpc>
                <a:spcPct val="107000"/>
              </a:lnSpc>
              <a:spcBef>
                <a:spcPts val="200"/>
              </a:spcBef>
            </a:pPr>
            <a:r>
              <a:rPr lang="en-US" sz="24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Numbers</a:t>
            </a:r>
          </a:p>
          <a:p>
            <a:pPr marL="342900" lvl="0" indent="-342900">
              <a:lnSpc>
                <a:spcPct val="107000"/>
              </a:lnSpc>
              <a:spcBef>
                <a:spcPts val="0"/>
              </a:spcBef>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NumberLessThan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0"/>
              </a:spcBef>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NumberLessThanOrEquals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0"/>
              </a:spcBef>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NumberGreaterThan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0"/>
              </a:spcBef>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NumberGreaterThanOrEquals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0"/>
              </a:spcBef>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NumberIn</a:t>
            </a:r>
            <a:r>
              <a:rPr lang="en-US" sz="2000" dirty="0">
                <a:latin typeface="Calibri" panose="020F0502020204030204" pitchFamily="34" charset="0"/>
                <a:ea typeface="Calibri" panose="020F0502020204030204" pitchFamily="34" charset="0"/>
                <a:cs typeface="Times New Roman" panose="02020603050405020304" pitchFamily="18" charset="0"/>
              </a:rPr>
              <a:t> – the value for </a:t>
            </a:r>
            <a:r>
              <a:rPr lang="en-US" sz="2000" dirty="0" err="1">
                <a:latin typeface="Consolas" panose="020B0609020204030204" pitchFamily="49" charset="0"/>
                <a:ea typeface="Calibri" panose="020F0502020204030204" pitchFamily="34" charset="0"/>
                <a:cs typeface="Times New Roman" panose="02020603050405020304" pitchFamily="18" charset="0"/>
              </a:rPr>
              <a:t>data.key</a:t>
            </a:r>
            <a:r>
              <a:rPr lang="en-US" sz="2000" dirty="0">
                <a:latin typeface="Calibri" panose="020F0502020204030204" pitchFamily="34" charset="0"/>
                <a:ea typeface="Calibri" panose="020F0502020204030204" pitchFamily="34" charset="0"/>
                <a:cs typeface="Times New Roman" panose="02020603050405020304" pitchFamily="18" charset="0"/>
              </a:rPr>
              <a:t> equals a value in the set </a:t>
            </a:r>
            <a:r>
              <a:rPr lang="en-US" sz="2000" dirty="0">
                <a:latin typeface="Consolas" panose="020B0609020204030204" pitchFamily="49" charset="0"/>
                <a:ea typeface="Calibri" panose="020F0502020204030204" pitchFamily="34" charset="0"/>
                <a:cs typeface="Times New Roman" panose="02020603050405020304" pitchFamily="18" charset="0"/>
              </a:rPr>
              <a:t>[0, 2.08, 3.14]</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0"/>
              </a:spcBef>
              <a:spcAft>
                <a:spcPts val="800"/>
              </a:spcAft>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NumberNotIn</a:t>
            </a:r>
            <a:r>
              <a:rPr lang="en-US" sz="2000" dirty="0">
                <a:latin typeface="Calibri" panose="020F0502020204030204" pitchFamily="34" charset="0"/>
                <a:ea typeface="Calibri" panose="020F0502020204030204" pitchFamily="34" charset="0"/>
                <a:cs typeface="Times New Roman" panose="02020603050405020304" pitchFamily="18" charset="0"/>
              </a:rPr>
              <a:t> – the value for </a:t>
            </a:r>
            <a:r>
              <a:rPr lang="en-US" sz="2000" dirty="0" err="1">
                <a:latin typeface="Consolas" panose="020B0609020204030204" pitchFamily="49" charset="0"/>
                <a:ea typeface="Calibri" panose="020F0502020204030204" pitchFamily="34" charset="0"/>
                <a:cs typeface="Times New Roman" panose="02020603050405020304" pitchFamily="18" charset="0"/>
              </a:rPr>
              <a:t>data.key</a:t>
            </a:r>
            <a:r>
              <a:rPr lang="en-US" sz="2000" dirty="0">
                <a:latin typeface="Calibri" panose="020F0502020204030204" pitchFamily="34" charset="0"/>
                <a:ea typeface="Calibri" panose="020F0502020204030204" pitchFamily="34" charset="0"/>
                <a:cs typeface="Times New Roman" panose="02020603050405020304" pitchFamily="18" charset="0"/>
              </a:rPr>
              <a:t> is not in the set </a:t>
            </a:r>
            <a:r>
              <a:rPr lang="en-US" sz="2000" dirty="0">
                <a:latin typeface="Consolas" panose="020B0609020204030204" pitchFamily="49" charset="0"/>
                <a:ea typeface="Calibri" panose="020F0502020204030204" pitchFamily="34" charset="0"/>
                <a:cs typeface="Times New Roman" panose="02020603050405020304" pitchFamily="18" charset="0"/>
              </a:rPr>
              <a:t>[1, 11, 112, 1124]</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24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Strings</a:t>
            </a:r>
          </a:p>
          <a:p>
            <a:pPr marL="342900" lvl="0" indent="-342900">
              <a:lnSpc>
                <a:spcPct val="107000"/>
              </a:lnSpc>
              <a:spcBef>
                <a:spcPts val="0"/>
              </a:spcBef>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StringContains</a:t>
            </a:r>
            <a:r>
              <a:rPr lang="en-US" sz="2000" dirty="0">
                <a:latin typeface="Calibri" panose="020F0502020204030204" pitchFamily="34" charset="0"/>
                <a:ea typeface="Calibri" panose="020F0502020204030204" pitchFamily="34" charset="0"/>
                <a:cs typeface="Times New Roman" panose="02020603050405020304" pitchFamily="18" charset="0"/>
              </a:rPr>
              <a:t> – the value for </a:t>
            </a:r>
            <a:r>
              <a:rPr lang="en-US" sz="2000" dirty="0" err="1">
                <a:latin typeface="Consolas" panose="020B0609020204030204" pitchFamily="49" charset="0"/>
                <a:ea typeface="Calibri" panose="020F0502020204030204" pitchFamily="34" charset="0"/>
                <a:cs typeface="Times New Roman" panose="02020603050405020304" pitchFamily="18" charset="0"/>
              </a:rPr>
              <a:t>data.key</a:t>
            </a:r>
            <a:r>
              <a:rPr lang="en-US" sz="2000" dirty="0">
                <a:latin typeface="Calibri" panose="020F0502020204030204" pitchFamily="34" charset="0"/>
                <a:ea typeface="Calibri" panose="020F0502020204030204" pitchFamily="34" charset="0"/>
                <a:cs typeface="Times New Roman" panose="02020603050405020304" pitchFamily="18" charset="0"/>
              </a:rPr>
              <a:t> contains “</a:t>
            </a:r>
            <a:r>
              <a:rPr lang="en-US" sz="2000" dirty="0">
                <a:latin typeface="Consolas" panose="020B0609020204030204" pitchFamily="49" charset="0"/>
                <a:ea typeface="Calibri" panose="020F0502020204030204" pitchFamily="34" charset="0"/>
                <a:cs typeface="Times New Roman" panose="02020603050405020304" pitchFamily="18" charset="0"/>
              </a:rPr>
              <a:t>the</a:t>
            </a:r>
            <a:r>
              <a:rPr lang="en-US" sz="2000"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Bef>
                <a:spcPts val="0"/>
              </a:spcBef>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StringIn</a:t>
            </a:r>
            <a:r>
              <a:rPr lang="en-US" sz="2000" dirty="0">
                <a:latin typeface="Calibri" panose="020F0502020204030204" pitchFamily="34" charset="0"/>
                <a:ea typeface="Calibri" panose="020F0502020204030204" pitchFamily="34" charset="0"/>
                <a:cs typeface="Times New Roman" panose="02020603050405020304" pitchFamily="18" charset="0"/>
              </a:rPr>
              <a:t> – the value for </a:t>
            </a:r>
            <a:r>
              <a:rPr lang="en-US" sz="2000" dirty="0" err="1">
                <a:latin typeface="Consolas" panose="020B0609020204030204" pitchFamily="49" charset="0"/>
                <a:ea typeface="Calibri" panose="020F0502020204030204" pitchFamily="34" charset="0"/>
                <a:cs typeface="Times New Roman" panose="02020603050405020304" pitchFamily="18" charset="0"/>
              </a:rPr>
              <a:t>data.key</a:t>
            </a:r>
            <a:r>
              <a:rPr lang="en-US" sz="2000" dirty="0">
                <a:latin typeface="Calibri" panose="020F0502020204030204" pitchFamily="34" charset="0"/>
                <a:ea typeface="Calibri" panose="020F0502020204030204" pitchFamily="34" charset="0"/>
                <a:cs typeface="Times New Roman" panose="02020603050405020304" pitchFamily="18" charset="0"/>
              </a:rPr>
              <a:t> equals a value in the set </a:t>
            </a:r>
            <a:r>
              <a:rPr lang="en-US" sz="2000" dirty="0">
                <a:latin typeface="Consolas" panose="020B0609020204030204" pitchFamily="49" charset="0"/>
                <a:ea typeface="Calibri" panose="020F0502020204030204" pitchFamily="34" charset="0"/>
                <a:cs typeface="Times New Roman" panose="02020603050405020304" pitchFamily="18" charset="0"/>
              </a:rPr>
              <a:t>[“small”, “brown”, “fox”]</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0"/>
              </a:spcBef>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StringNotIn</a:t>
            </a:r>
            <a:r>
              <a:rPr lang="en-US" sz="2000" dirty="0">
                <a:latin typeface="Calibri" panose="020F0502020204030204" pitchFamily="34" charset="0"/>
                <a:ea typeface="Calibri" panose="020F0502020204030204" pitchFamily="34" charset="0"/>
                <a:cs typeface="Times New Roman" panose="02020603050405020304" pitchFamily="18" charset="0"/>
              </a:rPr>
              <a:t> – the value for </a:t>
            </a:r>
            <a:r>
              <a:rPr lang="en-US" sz="2000" dirty="0" err="1">
                <a:latin typeface="Consolas" panose="020B0609020204030204" pitchFamily="49" charset="0"/>
                <a:ea typeface="Calibri" panose="020F0502020204030204" pitchFamily="34" charset="0"/>
                <a:cs typeface="Times New Roman" panose="02020603050405020304" pitchFamily="18" charset="0"/>
              </a:rPr>
              <a:t>data.key</a:t>
            </a:r>
            <a:r>
              <a:rPr lang="en-US" sz="2000" dirty="0">
                <a:latin typeface="Calibri" panose="020F0502020204030204" pitchFamily="34" charset="0"/>
                <a:ea typeface="Calibri" panose="020F0502020204030204" pitchFamily="34" charset="0"/>
                <a:cs typeface="Times New Roman" panose="02020603050405020304" pitchFamily="18" charset="0"/>
              </a:rPr>
              <a:t> equals a value in the set </a:t>
            </a:r>
            <a:r>
              <a:rPr lang="en-US" sz="2000" dirty="0">
                <a:latin typeface="Consolas" panose="020B0609020204030204" pitchFamily="49" charset="0"/>
                <a:ea typeface="Calibri" panose="020F0502020204030204" pitchFamily="34" charset="0"/>
                <a:cs typeface="Times New Roman" panose="02020603050405020304" pitchFamily="18" charset="0"/>
              </a:rPr>
              <a:t>[“jumped”, “over”, “the”]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0"/>
              </a:spcBef>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StringBeginsWith</a:t>
            </a:r>
            <a:r>
              <a:rPr lang="en-US" sz="2000" dirty="0">
                <a:latin typeface="Calibri" panose="020F0502020204030204" pitchFamily="34" charset="0"/>
                <a:ea typeface="Calibri" panose="020F0502020204030204" pitchFamily="34" charset="0"/>
                <a:cs typeface="Times New Roman" panose="02020603050405020304" pitchFamily="18" charset="0"/>
              </a:rPr>
              <a:t> – the value for </a:t>
            </a:r>
            <a:r>
              <a:rPr lang="en-US" sz="2000" dirty="0" err="1">
                <a:latin typeface="Consolas" panose="020B0609020204030204" pitchFamily="49" charset="0"/>
                <a:ea typeface="Calibri" panose="020F0502020204030204" pitchFamily="34" charset="0"/>
                <a:cs typeface="Times New Roman" panose="02020603050405020304" pitchFamily="18" charset="0"/>
              </a:rPr>
              <a:t>data.key</a:t>
            </a:r>
            <a:r>
              <a:rPr lang="en-US" sz="2000" dirty="0">
                <a:latin typeface="Calibri" panose="020F0502020204030204" pitchFamily="34" charset="0"/>
                <a:ea typeface="Calibri" panose="020F0502020204030204" pitchFamily="34" charset="0"/>
                <a:cs typeface="Times New Roman" panose="02020603050405020304" pitchFamily="18" charset="0"/>
              </a:rPr>
              <a:t> begins with </a:t>
            </a:r>
            <a:r>
              <a:rPr lang="en-US" sz="2000" dirty="0">
                <a:latin typeface="Consolas" panose="020B0609020204030204" pitchFamily="49" charset="0"/>
                <a:ea typeface="Calibri" panose="020F0502020204030204" pitchFamily="34" charset="0"/>
                <a:cs typeface="Times New Roman" panose="02020603050405020304" pitchFamily="18" charset="0"/>
              </a:rPr>
              <a:t>“lazy”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0"/>
              </a:spcBef>
              <a:spcAft>
                <a:spcPts val="800"/>
              </a:spcAft>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StringEndsWith</a:t>
            </a:r>
            <a:r>
              <a:rPr lang="en-US" sz="2000" dirty="0">
                <a:latin typeface="Calibri" panose="020F0502020204030204" pitchFamily="34" charset="0"/>
                <a:ea typeface="Calibri" panose="020F0502020204030204" pitchFamily="34" charset="0"/>
                <a:cs typeface="Times New Roman" panose="02020603050405020304" pitchFamily="18" charset="0"/>
              </a:rPr>
              <a:t> – the value for </a:t>
            </a:r>
            <a:r>
              <a:rPr lang="en-US" sz="2000" dirty="0" err="1">
                <a:latin typeface="Consolas" panose="020B0609020204030204" pitchFamily="49" charset="0"/>
                <a:ea typeface="Calibri" panose="020F0502020204030204" pitchFamily="34" charset="0"/>
                <a:cs typeface="Times New Roman" panose="02020603050405020304" pitchFamily="18" charset="0"/>
              </a:rPr>
              <a:t>data.key</a:t>
            </a:r>
            <a:r>
              <a:rPr lang="en-US" sz="2000" dirty="0">
                <a:latin typeface="Calibri" panose="020F0502020204030204" pitchFamily="34" charset="0"/>
                <a:ea typeface="Calibri" panose="020F0502020204030204" pitchFamily="34" charset="0"/>
                <a:cs typeface="Times New Roman" panose="02020603050405020304" pitchFamily="18" charset="0"/>
              </a:rPr>
              <a:t> ends with </a:t>
            </a:r>
            <a:r>
              <a:rPr lang="en-US" sz="2000" dirty="0">
                <a:latin typeface="Consolas" panose="020B0609020204030204" pitchFamily="49" charset="0"/>
                <a:ea typeface="Calibri" panose="020F0502020204030204" pitchFamily="34" charset="0"/>
                <a:cs typeface="Times New Roman" panose="02020603050405020304" pitchFamily="18" charset="0"/>
              </a:rPr>
              <a:t>“dog”</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24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Boolean</a:t>
            </a:r>
          </a:p>
          <a:p>
            <a:pPr marL="342900" lvl="0" indent="-342900">
              <a:lnSpc>
                <a:spcPct val="107000"/>
              </a:lnSpc>
              <a:spcBef>
                <a:spcPts val="0"/>
              </a:spcBef>
              <a:spcAft>
                <a:spcPts val="800"/>
              </a:spcAft>
              <a:buFont typeface="Symbol" panose="05050102010706020507" pitchFamily="18" charset="2"/>
              <a:buChar char=""/>
            </a:pPr>
            <a:r>
              <a:rPr lang="en-US" sz="2000" dirty="0" err="1">
                <a:latin typeface="Consolas" panose="020B0609020204030204" pitchFamily="49" charset="0"/>
                <a:ea typeface="Calibri" panose="020F0502020204030204" pitchFamily="34" charset="0"/>
                <a:cs typeface="Times New Roman" panose="02020603050405020304" pitchFamily="18" charset="0"/>
              </a:rPr>
              <a:t>BoolEquals</a:t>
            </a:r>
            <a:endParaRPr lang="en-US" sz="2000" dirty="0"/>
          </a:p>
        </p:txBody>
      </p:sp>
    </p:spTree>
    <p:extLst>
      <p:ext uri="{BB962C8B-B14F-4D97-AF65-F5344CB8AC3E}">
        <p14:creationId xmlns:p14="http://schemas.microsoft.com/office/powerpoint/2010/main" val="38300727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47CEA6-84DD-4038-AE02-C9A318A17EC6}"/>
              </a:ext>
            </a:extLst>
          </p:cNvPr>
          <p:cNvSpPr>
            <a:spLocks noGrp="1"/>
          </p:cNvSpPr>
          <p:nvPr>
            <p:ph type="body" sz="quarter" idx="15"/>
          </p:nvPr>
        </p:nvSpPr>
        <p:spPr>
          <a:xfrm>
            <a:off x="6365858" y="1216308"/>
            <a:ext cx="5669815" cy="766221"/>
          </a:xfrm>
        </p:spPr>
        <p:txBody>
          <a:bodyPr/>
          <a:lstStyle/>
          <a:p>
            <a:r>
              <a:rPr lang="en-US" dirty="0">
                <a:solidFill>
                  <a:schemeClr val="tx1"/>
                </a:solidFill>
                <a:latin typeface="+mn-lt"/>
              </a:rPr>
              <a:t>Example Walkthrough</a:t>
            </a:r>
          </a:p>
          <a:p>
            <a:endParaRPr lang="en-US" sz="3600" dirty="0">
              <a:solidFill>
                <a:schemeClr val="tx1"/>
              </a:solidFill>
              <a:latin typeface="+mn-lt"/>
            </a:endParaRPr>
          </a:p>
          <a:p>
            <a:r>
              <a:rPr lang="en-US" sz="3600" dirty="0">
                <a:solidFill>
                  <a:schemeClr val="tx1"/>
                </a:solidFill>
                <a:latin typeface="+mn-lt"/>
              </a:rPr>
              <a:t>Architect your solution with queues, grids, and hubs</a:t>
            </a:r>
          </a:p>
          <a:p>
            <a:endParaRPr lang="en-US" sz="3600" dirty="0">
              <a:solidFill>
                <a:schemeClr val="tx1"/>
              </a:solidFill>
              <a:latin typeface="+mn-lt"/>
            </a:endParaRPr>
          </a:p>
          <a:p>
            <a:r>
              <a:rPr lang="en-US" sz="2800" dirty="0">
                <a:solidFill>
                  <a:schemeClr val="tx1"/>
                </a:solidFill>
                <a:latin typeface="+mn-lt"/>
              </a:rPr>
              <a:t>When to use which and for what?</a:t>
            </a:r>
          </a:p>
          <a:p>
            <a:endParaRPr lang="en-US" dirty="0">
              <a:solidFill>
                <a:schemeClr val="tx1"/>
              </a:solidFill>
              <a:latin typeface="+mn-lt"/>
            </a:endParaRPr>
          </a:p>
        </p:txBody>
      </p:sp>
    </p:spTree>
    <p:extLst>
      <p:ext uri="{BB962C8B-B14F-4D97-AF65-F5344CB8AC3E}">
        <p14:creationId xmlns:p14="http://schemas.microsoft.com/office/powerpoint/2010/main" val="24495332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2B772-9A30-4E6F-95BB-F39334304FCB}"/>
              </a:ext>
            </a:extLst>
          </p:cNvPr>
          <p:cNvPicPr>
            <a:picLocks noChangeAspect="1"/>
          </p:cNvPicPr>
          <p:nvPr/>
        </p:nvPicPr>
        <p:blipFill>
          <a:blip r:embed="rId3"/>
          <a:stretch>
            <a:fillRect/>
          </a:stretch>
        </p:blipFill>
        <p:spPr>
          <a:xfrm>
            <a:off x="1559279" y="1739492"/>
            <a:ext cx="780290" cy="780290"/>
          </a:xfrm>
          <a:prstGeom prst="rect">
            <a:avLst/>
          </a:prstGeom>
        </p:spPr>
      </p:pic>
      <p:pic>
        <p:nvPicPr>
          <p:cNvPr id="5" name="Picture 4" descr="A picture containing vector graphics&#10;&#10;Description generated with high confidence">
            <a:extLst>
              <a:ext uri="{FF2B5EF4-FFF2-40B4-BE49-F238E27FC236}">
                <a16:creationId xmlns:a16="http://schemas.microsoft.com/office/drawing/2014/main" id="{ECAB0726-F442-4B8F-AE43-33F0AE21477E}"/>
              </a:ext>
            </a:extLst>
          </p:cNvPr>
          <p:cNvPicPr>
            <a:picLocks noChangeAspect="1"/>
          </p:cNvPicPr>
          <p:nvPr/>
        </p:nvPicPr>
        <p:blipFill>
          <a:blip r:embed="rId4"/>
          <a:stretch>
            <a:fillRect/>
          </a:stretch>
        </p:blipFill>
        <p:spPr>
          <a:xfrm>
            <a:off x="9656495" y="959202"/>
            <a:ext cx="780290" cy="780290"/>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9422B7C1-0C1F-42DE-990D-F545ECB50321}"/>
              </a:ext>
            </a:extLst>
          </p:cNvPr>
          <p:cNvPicPr>
            <a:picLocks noChangeAspect="1"/>
          </p:cNvPicPr>
          <p:nvPr/>
        </p:nvPicPr>
        <p:blipFill>
          <a:blip r:embed="rId5"/>
          <a:stretch>
            <a:fillRect/>
          </a:stretch>
        </p:blipFill>
        <p:spPr>
          <a:xfrm>
            <a:off x="9266350" y="3448095"/>
            <a:ext cx="780290" cy="780290"/>
          </a:xfrm>
          <a:prstGeom prst="rect">
            <a:avLst/>
          </a:prstGeom>
        </p:spPr>
      </p:pic>
      <p:pic>
        <p:nvPicPr>
          <p:cNvPr id="11" name="Picture 10" descr="A picture containing businesscard, text&#10;&#10;Description generated with high confidence">
            <a:extLst>
              <a:ext uri="{FF2B5EF4-FFF2-40B4-BE49-F238E27FC236}">
                <a16:creationId xmlns:a16="http://schemas.microsoft.com/office/drawing/2014/main" id="{4A0FFFE9-4420-4C10-9E1B-F411D914CA5E}"/>
              </a:ext>
            </a:extLst>
          </p:cNvPr>
          <p:cNvPicPr>
            <a:picLocks noChangeAspect="1"/>
          </p:cNvPicPr>
          <p:nvPr/>
        </p:nvPicPr>
        <p:blipFill>
          <a:blip r:embed="rId6"/>
          <a:stretch>
            <a:fillRect/>
          </a:stretch>
        </p:blipFill>
        <p:spPr>
          <a:xfrm>
            <a:off x="7021949" y="2539338"/>
            <a:ext cx="780290" cy="780290"/>
          </a:xfrm>
          <a:prstGeom prst="rect">
            <a:avLst/>
          </a:prstGeom>
        </p:spPr>
      </p:pic>
      <p:pic>
        <p:nvPicPr>
          <p:cNvPr id="13" name="Picture 12" descr="A picture containing vector graphics, screenshot&#10;&#10;Description generated with high confidence">
            <a:extLst>
              <a:ext uri="{FF2B5EF4-FFF2-40B4-BE49-F238E27FC236}">
                <a16:creationId xmlns:a16="http://schemas.microsoft.com/office/drawing/2014/main" id="{EC2A03D5-0450-43C1-B5EC-1F3687B0D769}"/>
              </a:ext>
            </a:extLst>
          </p:cNvPr>
          <p:cNvPicPr>
            <a:picLocks noChangeAspect="1"/>
          </p:cNvPicPr>
          <p:nvPr/>
        </p:nvPicPr>
        <p:blipFill>
          <a:blip r:embed="rId7"/>
          <a:stretch>
            <a:fillRect/>
          </a:stretch>
        </p:blipFill>
        <p:spPr>
          <a:xfrm>
            <a:off x="4597246" y="1210055"/>
            <a:ext cx="780290" cy="780290"/>
          </a:xfrm>
          <a:prstGeom prst="rect">
            <a:avLst/>
          </a:prstGeom>
        </p:spPr>
      </p:pic>
      <p:pic>
        <p:nvPicPr>
          <p:cNvPr id="15" name="Picture 14" descr="A close up of a logo&#10;&#10;Description generated with high confidence">
            <a:extLst>
              <a:ext uri="{FF2B5EF4-FFF2-40B4-BE49-F238E27FC236}">
                <a16:creationId xmlns:a16="http://schemas.microsoft.com/office/drawing/2014/main" id="{C896D1E3-6767-49B5-A7A6-8B4BF05CF4D3}"/>
              </a:ext>
            </a:extLst>
          </p:cNvPr>
          <p:cNvPicPr>
            <a:picLocks noChangeAspect="1"/>
          </p:cNvPicPr>
          <p:nvPr/>
        </p:nvPicPr>
        <p:blipFill>
          <a:blip r:embed="rId8"/>
          <a:stretch>
            <a:fillRect/>
          </a:stretch>
        </p:blipFill>
        <p:spPr>
          <a:xfrm>
            <a:off x="2121083" y="4365949"/>
            <a:ext cx="780290" cy="780290"/>
          </a:xfrm>
          <a:prstGeom prst="rect">
            <a:avLst/>
          </a:prstGeom>
        </p:spPr>
      </p:pic>
      <p:pic>
        <p:nvPicPr>
          <p:cNvPr id="17" name="Picture 16" descr="A close up of a sign&#10;&#10;Description generated with high confidence">
            <a:extLst>
              <a:ext uri="{FF2B5EF4-FFF2-40B4-BE49-F238E27FC236}">
                <a16:creationId xmlns:a16="http://schemas.microsoft.com/office/drawing/2014/main" id="{15AC352B-D483-457F-AC48-EDBD28E50AEE}"/>
              </a:ext>
            </a:extLst>
          </p:cNvPr>
          <p:cNvPicPr>
            <a:picLocks noChangeAspect="1"/>
          </p:cNvPicPr>
          <p:nvPr/>
        </p:nvPicPr>
        <p:blipFill>
          <a:blip r:embed="rId9"/>
          <a:stretch>
            <a:fillRect/>
          </a:stretch>
        </p:blipFill>
        <p:spPr>
          <a:xfrm>
            <a:off x="7611416" y="4913597"/>
            <a:ext cx="780290" cy="780290"/>
          </a:xfrm>
          <a:prstGeom prst="rect">
            <a:avLst/>
          </a:prstGeom>
        </p:spPr>
      </p:pic>
      <p:pic>
        <p:nvPicPr>
          <p:cNvPr id="21" name="Graphic 20">
            <a:extLst>
              <a:ext uri="{FF2B5EF4-FFF2-40B4-BE49-F238E27FC236}">
                <a16:creationId xmlns:a16="http://schemas.microsoft.com/office/drawing/2014/main" id="{80D28A30-C896-4858-98EA-0E2EC162F9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87354" y="3757629"/>
            <a:ext cx="476250" cy="476250"/>
          </a:xfrm>
          <a:prstGeom prst="rect">
            <a:avLst/>
          </a:prstGeom>
        </p:spPr>
      </p:pic>
      <p:pic>
        <p:nvPicPr>
          <p:cNvPr id="34" name="Graphic 33">
            <a:extLst>
              <a:ext uri="{FF2B5EF4-FFF2-40B4-BE49-F238E27FC236}">
                <a16:creationId xmlns:a16="http://schemas.microsoft.com/office/drawing/2014/main" id="{28BCAA39-5188-4B6E-AA1C-8730F338659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59121" y="5518313"/>
            <a:ext cx="476250" cy="476250"/>
          </a:xfrm>
          <a:prstGeom prst="rect">
            <a:avLst/>
          </a:prstGeom>
        </p:spPr>
      </p:pic>
      <p:pic>
        <p:nvPicPr>
          <p:cNvPr id="36" name="Graphic 35">
            <a:extLst>
              <a:ext uri="{FF2B5EF4-FFF2-40B4-BE49-F238E27FC236}">
                <a16:creationId xmlns:a16="http://schemas.microsoft.com/office/drawing/2014/main" id="{9FE0743C-1B57-4C06-A9E9-3DAFC98A60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11416" y="971930"/>
            <a:ext cx="476250" cy="476250"/>
          </a:xfrm>
          <a:prstGeom prst="rect">
            <a:avLst/>
          </a:prstGeom>
        </p:spPr>
      </p:pic>
      <p:sp>
        <p:nvSpPr>
          <p:cNvPr id="2" name="TextBox 1">
            <a:extLst>
              <a:ext uri="{FF2B5EF4-FFF2-40B4-BE49-F238E27FC236}">
                <a16:creationId xmlns:a16="http://schemas.microsoft.com/office/drawing/2014/main" id="{B5440E2E-7CFC-48C3-83FA-2FA83DF22D1B}"/>
              </a:ext>
            </a:extLst>
          </p:cNvPr>
          <p:cNvSpPr txBox="1"/>
          <p:nvPr/>
        </p:nvSpPr>
        <p:spPr>
          <a:xfrm>
            <a:off x="1438771" y="2524414"/>
            <a:ext cx="1021305" cy="246221"/>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Service Bus</a:t>
            </a:r>
          </a:p>
        </p:txBody>
      </p:sp>
      <p:sp>
        <p:nvSpPr>
          <p:cNvPr id="28" name="TextBox 27">
            <a:extLst>
              <a:ext uri="{FF2B5EF4-FFF2-40B4-BE49-F238E27FC236}">
                <a16:creationId xmlns:a16="http://schemas.microsoft.com/office/drawing/2014/main" id="{05B8895D-F394-4005-BD73-737A7AF6029A}"/>
              </a:ext>
            </a:extLst>
          </p:cNvPr>
          <p:cNvSpPr txBox="1"/>
          <p:nvPr/>
        </p:nvSpPr>
        <p:spPr>
          <a:xfrm>
            <a:off x="4148123" y="1981067"/>
            <a:ext cx="1678536" cy="246221"/>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Service Bus Queue</a:t>
            </a:r>
          </a:p>
        </p:txBody>
      </p:sp>
      <p:sp>
        <p:nvSpPr>
          <p:cNvPr id="29" name="TextBox 28">
            <a:extLst>
              <a:ext uri="{FF2B5EF4-FFF2-40B4-BE49-F238E27FC236}">
                <a16:creationId xmlns:a16="http://schemas.microsoft.com/office/drawing/2014/main" id="{92BED458-974D-49E2-82D8-9D523E8C2407}"/>
              </a:ext>
            </a:extLst>
          </p:cNvPr>
          <p:cNvSpPr txBox="1"/>
          <p:nvPr/>
        </p:nvSpPr>
        <p:spPr>
          <a:xfrm>
            <a:off x="6736527" y="3253142"/>
            <a:ext cx="1351139" cy="246221"/>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Storage Queue</a:t>
            </a:r>
          </a:p>
        </p:txBody>
      </p:sp>
      <p:sp>
        <p:nvSpPr>
          <p:cNvPr id="30" name="TextBox 29">
            <a:extLst>
              <a:ext uri="{FF2B5EF4-FFF2-40B4-BE49-F238E27FC236}">
                <a16:creationId xmlns:a16="http://schemas.microsoft.com/office/drawing/2014/main" id="{DE282518-2317-4032-9C76-373257726C6D}"/>
              </a:ext>
            </a:extLst>
          </p:cNvPr>
          <p:cNvSpPr txBox="1"/>
          <p:nvPr/>
        </p:nvSpPr>
        <p:spPr>
          <a:xfrm>
            <a:off x="2033982" y="5122874"/>
            <a:ext cx="954492" cy="246221"/>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WCF Relay</a:t>
            </a:r>
          </a:p>
        </p:txBody>
      </p:sp>
      <p:sp>
        <p:nvSpPr>
          <p:cNvPr id="31" name="TextBox 30">
            <a:extLst>
              <a:ext uri="{FF2B5EF4-FFF2-40B4-BE49-F238E27FC236}">
                <a16:creationId xmlns:a16="http://schemas.microsoft.com/office/drawing/2014/main" id="{EF7311D8-CCEE-4286-8F7F-F5583883161E}"/>
              </a:ext>
            </a:extLst>
          </p:cNvPr>
          <p:cNvSpPr txBox="1"/>
          <p:nvPr/>
        </p:nvSpPr>
        <p:spPr>
          <a:xfrm>
            <a:off x="4959615" y="4228385"/>
            <a:ext cx="931730" cy="246221"/>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Event Grid</a:t>
            </a:r>
          </a:p>
        </p:txBody>
      </p:sp>
      <p:sp>
        <p:nvSpPr>
          <p:cNvPr id="32" name="TextBox 31">
            <a:extLst>
              <a:ext uri="{FF2B5EF4-FFF2-40B4-BE49-F238E27FC236}">
                <a16:creationId xmlns:a16="http://schemas.microsoft.com/office/drawing/2014/main" id="{DBA322F2-161A-4A00-B0F3-D9743FC5898C}"/>
              </a:ext>
            </a:extLst>
          </p:cNvPr>
          <p:cNvSpPr txBox="1"/>
          <p:nvPr/>
        </p:nvSpPr>
        <p:spPr>
          <a:xfrm>
            <a:off x="8764424" y="4228385"/>
            <a:ext cx="1784143" cy="246221"/>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Hybrid Connections</a:t>
            </a:r>
          </a:p>
        </p:txBody>
      </p:sp>
      <p:sp>
        <p:nvSpPr>
          <p:cNvPr id="33" name="TextBox 32">
            <a:extLst>
              <a:ext uri="{FF2B5EF4-FFF2-40B4-BE49-F238E27FC236}">
                <a16:creationId xmlns:a16="http://schemas.microsoft.com/office/drawing/2014/main" id="{20411A3C-F91A-418E-A13C-20BC62697B8C}"/>
              </a:ext>
            </a:extLst>
          </p:cNvPr>
          <p:cNvSpPr txBox="1"/>
          <p:nvPr/>
        </p:nvSpPr>
        <p:spPr>
          <a:xfrm>
            <a:off x="9538296" y="1735665"/>
            <a:ext cx="1016690" cy="246221"/>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Event Hubs</a:t>
            </a:r>
          </a:p>
        </p:txBody>
      </p:sp>
      <p:sp>
        <p:nvSpPr>
          <p:cNvPr id="37" name="TextBox 36">
            <a:extLst>
              <a:ext uri="{FF2B5EF4-FFF2-40B4-BE49-F238E27FC236}">
                <a16:creationId xmlns:a16="http://schemas.microsoft.com/office/drawing/2014/main" id="{7B596940-F49F-41EF-BE65-458A68FEC54D}"/>
              </a:ext>
            </a:extLst>
          </p:cNvPr>
          <p:cNvSpPr txBox="1"/>
          <p:nvPr/>
        </p:nvSpPr>
        <p:spPr>
          <a:xfrm>
            <a:off x="7394449" y="1420907"/>
            <a:ext cx="910186" cy="246221"/>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Grid Topic</a:t>
            </a:r>
          </a:p>
        </p:txBody>
      </p:sp>
      <p:sp>
        <p:nvSpPr>
          <p:cNvPr id="38" name="TextBox 37">
            <a:extLst>
              <a:ext uri="{FF2B5EF4-FFF2-40B4-BE49-F238E27FC236}">
                <a16:creationId xmlns:a16="http://schemas.microsoft.com/office/drawing/2014/main" id="{9E33CC17-9F99-4E75-82EA-E1F6C6140327}"/>
              </a:ext>
            </a:extLst>
          </p:cNvPr>
          <p:cNvSpPr txBox="1"/>
          <p:nvPr/>
        </p:nvSpPr>
        <p:spPr>
          <a:xfrm>
            <a:off x="3816587" y="5994563"/>
            <a:ext cx="1561325" cy="246221"/>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Grid Subscription</a:t>
            </a:r>
          </a:p>
        </p:txBody>
      </p:sp>
      <p:sp>
        <p:nvSpPr>
          <p:cNvPr id="39" name="TextBox 38">
            <a:extLst>
              <a:ext uri="{FF2B5EF4-FFF2-40B4-BE49-F238E27FC236}">
                <a16:creationId xmlns:a16="http://schemas.microsoft.com/office/drawing/2014/main" id="{58A6B805-1CD2-4902-B919-43694CA2FBA2}"/>
              </a:ext>
            </a:extLst>
          </p:cNvPr>
          <p:cNvSpPr txBox="1"/>
          <p:nvPr/>
        </p:nvSpPr>
        <p:spPr>
          <a:xfrm>
            <a:off x="7216051" y="5705250"/>
            <a:ext cx="1548373" cy="246221"/>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Service Bus Topic</a:t>
            </a:r>
          </a:p>
        </p:txBody>
      </p:sp>
    </p:spTree>
    <p:extLst>
      <p:ext uri="{BB962C8B-B14F-4D97-AF65-F5344CB8AC3E}">
        <p14:creationId xmlns:p14="http://schemas.microsoft.com/office/powerpoint/2010/main" val="1922270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99"/>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99"/>
                                          </p:stCondLst>
                                        </p:cTn>
                                        <p:tgtEl>
                                          <p:spTgt spid="31"/>
                                        </p:tgtEl>
                                        <p:attrNameLst>
                                          <p:attrName>style.visibility</p:attrName>
                                        </p:attrNameLst>
                                      </p:cBhvr>
                                      <p:to>
                                        <p:strVal val="visible"/>
                                      </p:to>
                                    </p:set>
                                  </p:childTnLst>
                                </p:cTn>
                              </p:par>
                            </p:childTnLst>
                          </p:cTn>
                        </p:par>
                        <p:par>
                          <p:cTn id="9" fill="hold">
                            <p:stCondLst>
                              <p:cond delay="300"/>
                            </p:stCondLst>
                            <p:childTnLst>
                              <p:par>
                                <p:cTn id="10" presetID="1" presetClass="entr" presetSubtype="0" fill="hold" nodeType="afterEffect">
                                  <p:stCondLst>
                                    <p:cond delay="0"/>
                                  </p:stCondLst>
                                  <p:childTnLst>
                                    <p:set>
                                      <p:cBhvr>
                                        <p:cTn id="11" dur="1" fill="hold">
                                          <p:stCondLst>
                                            <p:cond delay="299"/>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299"/>
                                          </p:stCondLst>
                                        </p:cTn>
                                        <p:tgtEl>
                                          <p:spTgt spid="29"/>
                                        </p:tgtEl>
                                        <p:attrNameLst>
                                          <p:attrName>style.visibility</p:attrName>
                                        </p:attrNameLst>
                                      </p:cBhvr>
                                      <p:to>
                                        <p:strVal val="visible"/>
                                      </p:to>
                                    </p:set>
                                  </p:childTnLst>
                                </p:cTn>
                              </p:par>
                            </p:childTnLst>
                          </p:cTn>
                        </p:par>
                        <p:par>
                          <p:cTn id="14" fill="hold">
                            <p:stCondLst>
                              <p:cond delay="600"/>
                            </p:stCondLst>
                            <p:childTnLst>
                              <p:par>
                                <p:cTn id="15" presetID="1" presetClass="entr" presetSubtype="0" fill="hold" nodeType="afterEffect">
                                  <p:stCondLst>
                                    <p:cond delay="0"/>
                                  </p:stCondLst>
                                  <p:childTnLst>
                                    <p:set>
                                      <p:cBhvr>
                                        <p:cTn id="16" dur="1" fill="hold">
                                          <p:stCondLst>
                                            <p:cond delay="299"/>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299"/>
                                          </p:stCondLst>
                                        </p:cTn>
                                        <p:tgtEl>
                                          <p:spTgt spid="2"/>
                                        </p:tgtEl>
                                        <p:attrNameLst>
                                          <p:attrName>style.visibility</p:attrName>
                                        </p:attrNameLst>
                                      </p:cBhvr>
                                      <p:to>
                                        <p:strVal val="visible"/>
                                      </p:to>
                                    </p:set>
                                  </p:childTnLst>
                                </p:cTn>
                              </p:par>
                            </p:childTnLst>
                          </p:cTn>
                        </p:par>
                        <p:par>
                          <p:cTn id="19" fill="hold">
                            <p:stCondLst>
                              <p:cond delay="900"/>
                            </p:stCondLst>
                            <p:childTnLst>
                              <p:par>
                                <p:cTn id="20" presetID="1" presetClass="entr" presetSubtype="0" fill="hold" nodeType="afterEffect">
                                  <p:stCondLst>
                                    <p:cond delay="0"/>
                                  </p:stCondLst>
                                  <p:childTnLst>
                                    <p:set>
                                      <p:cBhvr>
                                        <p:cTn id="21" dur="1" fill="hold">
                                          <p:stCondLst>
                                            <p:cond delay="299"/>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299"/>
                                          </p:stCondLst>
                                        </p:cTn>
                                        <p:tgtEl>
                                          <p:spTgt spid="33"/>
                                        </p:tgtEl>
                                        <p:attrNameLst>
                                          <p:attrName>style.visibility</p:attrName>
                                        </p:attrNameLst>
                                      </p:cBhvr>
                                      <p:to>
                                        <p:strVal val="visible"/>
                                      </p:to>
                                    </p:set>
                                  </p:childTnLst>
                                </p:cTn>
                              </p:par>
                            </p:childTnLst>
                          </p:cTn>
                        </p:par>
                        <p:par>
                          <p:cTn id="24" fill="hold">
                            <p:stCondLst>
                              <p:cond delay="1200"/>
                            </p:stCondLst>
                            <p:childTnLst>
                              <p:par>
                                <p:cTn id="25" presetID="1" presetClass="entr" presetSubtype="0" fill="hold" nodeType="afterEffect">
                                  <p:stCondLst>
                                    <p:cond delay="0"/>
                                  </p:stCondLst>
                                  <p:childTnLst>
                                    <p:set>
                                      <p:cBhvr>
                                        <p:cTn id="26" dur="1" fill="hold">
                                          <p:stCondLst>
                                            <p:cond delay="299"/>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299"/>
                                          </p:stCondLst>
                                        </p:cTn>
                                        <p:tgtEl>
                                          <p:spTgt spid="30"/>
                                        </p:tgtEl>
                                        <p:attrNameLst>
                                          <p:attrName>style.visibility</p:attrName>
                                        </p:attrNameLst>
                                      </p:cBhvr>
                                      <p:to>
                                        <p:strVal val="visible"/>
                                      </p:to>
                                    </p:set>
                                  </p:childTnLst>
                                </p:cTn>
                              </p:par>
                            </p:childTnLst>
                          </p:cTn>
                        </p:par>
                        <p:par>
                          <p:cTn id="29" fill="hold">
                            <p:stCondLst>
                              <p:cond delay="1500"/>
                            </p:stCondLst>
                            <p:childTnLst>
                              <p:par>
                                <p:cTn id="30" presetID="1" presetClass="entr" presetSubtype="0" fill="hold" nodeType="afterEffect">
                                  <p:stCondLst>
                                    <p:cond delay="0"/>
                                  </p:stCondLst>
                                  <p:childTnLst>
                                    <p:set>
                                      <p:cBhvr>
                                        <p:cTn id="31" dur="1" fill="hold">
                                          <p:stCondLst>
                                            <p:cond delay="299"/>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299"/>
                                          </p:stCondLst>
                                        </p:cTn>
                                        <p:tgtEl>
                                          <p:spTgt spid="28"/>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0"/>
                                  </p:stCondLst>
                                  <p:childTnLst>
                                    <p:set>
                                      <p:cBhvr>
                                        <p:cTn id="36" dur="1" fill="hold">
                                          <p:stCondLst>
                                            <p:cond delay="299"/>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299"/>
                                          </p:stCondLst>
                                        </p:cTn>
                                        <p:tgtEl>
                                          <p:spTgt spid="32"/>
                                        </p:tgtEl>
                                        <p:attrNameLst>
                                          <p:attrName>style.visibility</p:attrName>
                                        </p:attrNameLst>
                                      </p:cBhvr>
                                      <p:to>
                                        <p:strVal val="visible"/>
                                      </p:to>
                                    </p:set>
                                  </p:childTnLst>
                                </p:cTn>
                              </p:par>
                            </p:childTnLst>
                          </p:cTn>
                        </p:par>
                        <p:par>
                          <p:cTn id="39" fill="hold">
                            <p:stCondLst>
                              <p:cond delay="2100"/>
                            </p:stCondLst>
                            <p:childTnLst>
                              <p:par>
                                <p:cTn id="40" presetID="1" presetClass="entr" presetSubtype="0" fill="hold" nodeType="afterEffect">
                                  <p:stCondLst>
                                    <p:cond delay="0"/>
                                  </p:stCondLst>
                                  <p:childTnLst>
                                    <p:set>
                                      <p:cBhvr>
                                        <p:cTn id="41" dur="1" fill="hold">
                                          <p:stCondLst>
                                            <p:cond delay="299"/>
                                          </p:stCondLst>
                                        </p:cTn>
                                        <p:tgtEl>
                                          <p:spTgt spid="1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299"/>
                                          </p:stCondLst>
                                        </p:cTn>
                                        <p:tgtEl>
                                          <p:spTgt spid="39"/>
                                        </p:tgtEl>
                                        <p:attrNameLst>
                                          <p:attrName>style.visibility</p:attrName>
                                        </p:attrNameLst>
                                      </p:cBhvr>
                                      <p:to>
                                        <p:strVal val="visible"/>
                                      </p:to>
                                    </p:set>
                                  </p:childTnLst>
                                </p:cTn>
                              </p:par>
                            </p:childTnLst>
                          </p:cTn>
                        </p:par>
                        <p:par>
                          <p:cTn id="44" fill="hold">
                            <p:stCondLst>
                              <p:cond delay="2400"/>
                            </p:stCondLst>
                            <p:childTnLst>
                              <p:par>
                                <p:cTn id="45" presetID="1" presetClass="entr" presetSubtype="0" fill="hold" nodeType="afterEffect">
                                  <p:stCondLst>
                                    <p:cond delay="0"/>
                                  </p:stCondLst>
                                  <p:childTnLst>
                                    <p:set>
                                      <p:cBhvr>
                                        <p:cTn id="46" dur="1" fill="hold">
                                          <p:stCondLst>
                                            <p:cond delay="299"/>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299"/>
                                          </p:stCondLst>
                                        </p:cTn>
                                        <p:tgtEl>
                                          <p:spTgt spid="37"/>
                                        </p:tgtEl>
                                        <p:attrNameLst>
                                          <p:attrName>style.visibility</p:attrName>
                                        </p:attrNameLst>
                                      </p:cBhvr>
                                      <p:to>
                                        <p:strVal val="visible"/>
                                      </p:to>
                                    </p:set>
                                  </p:childTnLst>
                                </p:cTn>
                              </p:par>
                            </p:childTnLst>
                          </p:cTn>
                        </p:par>
                        <p:par>
                          <p:cTn id="49" fill="hold">
                            <p:stCondLst>
                              <p:cond delay="2700"/>
                            </p:stCondLst>
                            <p:childTnLst>
                              <p:par>
                                <p:cTn id="50" presetID="1" presetClass="entr" presetSubtype="0" fill="hold" nodeType="afterEffect">
                                  <p:stCondLst>
                                    <p:cond delay="0"/>
                                  </p:stCondLst>
                                  <p:childTnLst>
                                    <p:set>
                                      <p:cBhvr>
                                        <p:cTn id="51" dur="1" fill="hold">
                                          <p:stCondLst>
                                            <p:cond delay="299"/>
                                          </p:stCondLst>
                                        </p:cTn>
                                        <p:tgtEl>
                                          <p:spTgt spid="3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299"/>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30" grpId="0"/>
      <p:bldP spid="31" grpId="0"/>
      <p:bldP spid="32" grpId="0"/>
      <p:bldP spid="33" grpId="0"/>
      <p:bldP spid="37" grpId="0"/>
      <p:bldP spid="38"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10;&#10;Description generated with high confidence">
            <a:extLst>
              <a:ext uri="{FF2B5EF4-FFF2-40B4-BE49-F238E27FC236}">
                <a16:creationId xmlns:a16="http://schemas.microsoft.com/office/drawing/2014/main" id="{14AC473A-6BCE-4478-8596-1E6CDE10AA54}"/>
              </a:ext>
            </a:extLst>
          </p:cNvPr>
          <p:cNvPicPr>
            <a:picLocks noChangeAspect="1"/>
          </p:cNvPicPr>
          <p:nvPr/>
        </p:nvPicPr>
        <p:blipFill>
          <a:blip r:embed="rId2"/>
          <a:stretch>
            <a:fillRect/>
          </a:stretch>
        </p:blipFill>
        <p:spPr>
          <a:xfrm>
            <a:off x="0" y="-282388"/>
            <a:ext cx="12192000" cy="8074422"/>
          </a:xfrm>
          <a:prstGeom prst="rect">
            <a:avLst/>
          </a:prstGeom>
        </p:spPr>
      </p:pic>
      <p:sp>
        <p:nvSpPr>
          <p:cNvPr id="2" name="Title 1">
            <a:extLst>
              <a:ext uri="{FF2B5EF4-FFF2-40B4-BE49-F238E27FC236}">
                <a16:creationId xmlns:a16="http://schemas.microsoft.com/office/drawing/2014/main" id="{6A9F9394-4EB4-47EA-99F9-DEC7FCA4A106}"/>
              </a:ext>
            </a:extLst>
          </p:cNvPr>
          <p:cNvSpPr>
            <a:spLocks noGrp="1"/>
          </p:cNvSpPr>
          <p:nvPr>
            <p:ph type="title"/>
          </p:nvPr>
        </p:nvSpPr>
        <p:spPr>
          <a:xfrm>
            <a:off x="0" y="2454897"/>
            <a:ext cx="12192000" cy="498598"/>
          </a:xfrm>
          <a:solidFill>
            <a:schemeClr val="tx1">
              <a:alpha val="70000"/>
            </a:schemeClr>
          </a:solidFill>
        </p:spPr>
        <p:txBody>
          <a:bodyPr anchor="ctr"/>
          <a:lstStyle/>
          <a:p>
            <a:pPr algn="ctr"/>
            <a:r>
              <a:rPr lang="en-US" b="0" dirty="0">
                <a:solidFill>
                  <a:schemeClr val="bg1"/>
                </a:solidFill>
                <a:latin typeface="+mn-lt"/>
              </a:rPr>
              <a:t>Why do we offer so many messaging products?</a:t>
            </a:r>
          </a:p>
        </p:txBody>
      </p:sp>
    </p:spTree>
    <p:extLst>
      <p:ext uri="{BB962C8B-B14F-4D97-AF65-F5344CB8AC3E}">
        <p14:creationId xmlns:p14="http://schemas.microsoft.com/office/powerpoint/2010/main" val="342916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F51A68-5B97-493B-8F12-A78DD5010874}"/>
              </a:ext>
            </a:extLst>
          </p:cNvPr>
          <p:cNvPicPr>
            <a:picLocks noChangeAspect="1"/>
          </p:cNvPicPr>
          <p:nvPr/>
        </p:nvPicPr>
        <p:blipFill>
          <a:blip r:embed="rId2"/>
          <a:stretch>
            <a:fillRect/>
          </a:stretch>
        </p:blipFill>
        <p:spPr>
          <a:xfrm>
            <a:off x="1923000" y="84551"/>
            <a:ext cx="10269000" cy="6858000"/>
          </a:xfrm>
          <a:prstGeom prst="rect">
            <a:avLst/>
          </a:prstGeom>
        </p:spPr>
      </p:pic>
      <p:sp>
        <p:nvSpPr>
          <p:cNvPr id="2" name="Title 1">
            <a:extLst>
              <a:ext uri="{FF2B5EF4-FFF2-40B4-BE49-F238E27FC236}">
                <a16:creationId xmlns:a16="http://schemas.microsoft.com/office/drawing/2014/main" id="{37C1D4F9-49C4-46C4-BBC9-3D2ADABF3FC6}"/>
              </a:ext>
            </a:extLst>
          </p:cNvPr>
          <p:cNvSpPr>
            <a:spLocks noGrp="1"/>
          </p:cNvSpPr>
          <p:nvPr>
            <p:ph type="title"/>
          </p:nvPr>
        </p:nvSpPr>
        <p:spPr>
          <a:xfrm>
            <a:off x="0" y="744932"/>
            <a:ext cx="6674325" cy="989160"/>
          </a:xfrm>
          <a:solidFill>
            <a:schemeClr val="bg2">
              <a:alpha val="50000"/>
            </a:schemeClr>
          </a:solidFill>
        </p:spPr>
        <p:txBody>
          <a:bodyPr anchor="ctr"/>
          <a:lstStyle/>
          <a:p>
            <a:pPr algn="ctr"/>
            <a:r>
              <a:rPr lang="en-US" sz="4800" dirty="0"/>
              <a:t>One size does not fit all</a:t>
            </a:r>
          </a:p>
        </p:txBody>
      </p:sp>
    </p:spTree>
    <p:extLst>
      <p:ext uri="{BB962C8B-B14F-4D97-AF65-F5344CB8AC3E}">
        <p14:creationId xmlns:p14="http://schemas.microsoft.com/office/powerpoint/2010/main" val="396546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body of water&#10;&#10;Description generated with very high confidence">
            <a:extLst>
              <a:ext uri="{FF2B5EF4-FFF2-40B4-BE49-F238E27FC236}">
                <a16:creationId xmlns:a16="http://schemas.microsoft.com/office/drawing/2014/main" id="{93C9E2F9-86BB-4E47-92B6-1C30AE0AAA2B}"/>
              </a:ext>
            </a:extLst>
          </p:cNvPr>
          <p:cNvPicPr>
            <a:picLocks noChangeAspect="1"/>
          </p:cNvPicPr>
          <p:nvPr/>
        </p:nvPicPr>
        <p:blipFill>
          <a:blip r:embed="rId3"/>
          <a:stretch>
            <a:fillRect/>
          </a:stretch>
        </p:blipFill>
        <p:spPr>
          <a:xfrm>
            <a:off x="0" y="-1263883"/>
            <a:ext cx="12192000" cy="8121883"/>
          </a:xfrm>
          <a:prstGeom prst="rect">
            <a:avLst/>
          </a:prstGeom>
        </p:spPr>
      </p:pic>
      <p:sp>
        <p:nvSpPr>
          <p:cNvPr id="2" name="Title 1">
            <a:extLst>
              <a:ext uri="{FF2B5EF4-FFF2-40B4-BE49-F238E27FC236}">
                <a16:creationId xmlns:a16="http://schemas.microsoft.com/office/drawing/2014/main" id="{0491714D-CC7E-4D28-9A3E-E9AE694A7CAA}"/>
              </a:ext>
            </a:extLst>
          </p:cNvPr>
          <p:cNvSpPr>
            <a:spLocks noGrp="1"/>
          </p:cNvSpPr>
          <p:nvPr>
            <p:ph type="title"/>
          </p:nvPr>
        </p:nvSpPr>
        <p:spPr>
          <a:xfrm>
            <a:off x="6096000" y="816707"/>
            <a:ext cx="5929768" cy="738664"/>
          </a:xfrm>
          <a:solidFill>
            <a:schemeClr val="bg2">
              <a:alpha val="50000"/>
            </a:schemeClr>
          </a:solidFill>
        </p:spPr>
        <p:txBody>
          <a:bodyPr/>
          <a:lstStyle/>
          <a:p>
            <a:pPr algn="ctr"/>
            <a:r>
              <a:rPr lang="en-US" sz="4800" dirty="0"/>
              <a:t>Lets build something</a:t>
            </a:r>
          </a:p>
        </p:txBody>
      </p:sp>
    </p:spTree>
    <p:extLst>
      <p:ext uri="{BB962C8B-B14F-4D97-AF65-F5344CB8AC3E}">
        <p14:creationId xmlns:p14="http://schemas.microsoft.com/office/powerpoint/2010/main" val="21924180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DD0B3D-956B-448A-91E7-CF4514904E49}"/>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491714D-CC7E-4D28-9A3E-E9AE694A7CAA}"/>
              </a:ext>
            </a:extLst>
          </p:cNvPr>
          <p:cNvSpPr>
            <a:spLocks noGrp="1"/>
          </p:cNvSpPr>
          <p:nvPr>
            <p:ph type="title"/>
          </p:nvPr>
        </p:nvSpPr>
        <p:spPr>
          <a:xfrm>
            <a:off x="6096000" y="816707"/>
            <a:ext cx="5929768" cy="738664"/>
          </a:xfrm>
          <a:solidFill>
            <a:schemeClr val="bg2">
              <a:alpha val="50000"/>
            </a:schemeClr>
          </a:solidFill>
        </p:spPr>
        <p:txBody>
          <a:bodyPr/>
          <a:lstStyle/>
          <a:p>
            <a:pPr algn="ctr"/>
            <a:r>
              <a:rPr lang="en-US" sz="4800" dirty="0"/>
              <a:t>Lets build something</a:t>
            </a:r>
          </a:p>
        </p:txBody>
      </p:sp>
    </p:spTree>
    <p:extLst>
      <p:ext uri="{BB962C8B-B14F-4D97-AF65-F5344CB8AC3E}">
        <p14:creationId xmlns:p14="http://schemas.microsoft.com/office/powerpoint/2010/main" val="40194293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body of water&#10;&#10;Description generated with very high confidence">
            <a:extLst>
              <a:ext uri="{FF2B5EF4-FFF2-40B4-BE49-F238E27FC236}">
                <a16:creationId xmlns:a16="http://schemas.microsoft.com/office/drawing/2014/main" id="{93C9E2F9-86BB-4E47-92B6-1C30AE0AAA2B}"/>
              </a:ext>
            </a:extLst>
          </p:cNvPr>
          <p:cNvPicPr>
            <a:picLocks noChangeAspect="1"/>
          </p:cNvPicPr>
          <p:nvPr/>
        </p:nvPicPr>
        <p:blipFill>
          <a:blip r:embed="rId3"/>
          <a:stretch>
            <a:fillRect/>
          </a:stretch>
        </p:blipFill>
        <p:spPr>
          <a:xfrm>
            <a:off x="0" y="-1263883"/>
            <a:ext cx="12192000" cy="8121883"/>
          </a:xfrm>
          <a:prstGeom prst="rect">
            <a:avLst/>
          </a:prstGeom>
        </p:spPr>
      </p:pic>
      <p:sp>
        <p:nvSpPr>
          <p:cNvPr id="2" name="Title 1">
            <a:extLst>
              <a:ext uri="{FF2B5EF4-FFF2-40B4-BE49-F238E27FC236}">
                <a16:creationId xmlns:a16="http://schemas.microsoft.com/office/drawing/2014/main" id="{0491714D-CC7E-4D28-9A3E-E9AE694A7CAA}"/>
              </a:ext>
            </a:extLst>
          </p:cNvPr>
          <p:cNvSpPr>
            <a:spLocks noGrp="1"/>
          </p:cNvSpPr>
          <p:nvPr>
            <p:ph type="title"/>
          </p:nvPr>
        </p:nvSpPr>
        <p:spPr>
          <a:xfrm>
            <a:off x="6096000" y="816707"/>
            <a:ext cx="5929768" cy="738664"/>
          </a:xfrm>
          <a:solidFill>
            <a:schemeClr val="bg2">
              <a:alpha val="50000"/>
            </a:schemeClr>
          </a:solidFill>
        </p:spPr>
        <p:txBody>
          <a:bodyPr/>
          <a:lstStyle/>
          <a:p>
            <a:pPr algn="ctr"/>
            <a:r>
              <a:rPr lang="en-US" sz="4800" dirty="0"/>
              <a:t>Wind Energy Billing</a:t>
            </a:r>
          </a:p>
        </p:txBody>
      </p:sp>
      <p:sp>
        <p:nvSpPr>
          <p:cNvPr id="5" name="Rectangle 4">
            <a:extLst>
              <a:ext uri="{FF2B5EF4-FFF2-40B4-BE49-F238E27FC236}">
                <a16:creationId xmlns:a16="http://schemas.microsoft.com/office/drawing/2014/main" id="{CA393163-CA39-483A-B26A-708F91DAC20F}"/>
              </a:ext>
            </a:extLst>
          </p:cNvPr>
          <p:cNvSpPr/>
          <p:nvPr/>
        </p:nvSpPr>
        <p:spPr bwMode="auto">
          <a:xfrm>
            <a:off x="992554" y="2922954"/>
            <a:ext cx="10206892" cy="3712309"/>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35" name="Picture 34" descr="A close up of a sign&#10;&#10;Description generated with high confidence">
            <a:extLst>
              <a:ext uri="{FF2B5EF4-FFF2-40B4-BE49-F238E27FC236}">
                <a16:creationId xmlns:a16="http://schemas.microsoft.com/office/drawing/2014/main" id="{64C607C7-3CE2-4374-A337-2CFD8BCDA1FB}"/>
              </a:ext>
            </a:extLst>
          </p:cNvPr>
          <p:cNvPicPr>
            <a:picLocks noChangeAspect="1"/>
          </p:cNvPicPr>
          <p:nvPr/>
        </p:nvPicPr>
        <p:blipFill>
          <a:blip r:embed="rId4"/>
          <a:stretch>
            <a:fillRect/>
          </a:stretch>
        </p:blipFill>
        <p:spPr>
          <a:xfrm>
            <a:off x="1232956" y="3414500"/>
            <a:ext cx="1269841" cy="1219048"/>
          </a:xfrm>
          <a:prstGeom prst="rect">
            <a:avLst/>
          </a:prstGeom>
        </p:spPr>
      </p:pic>
      <p:pic>
        <p:nvPicPr>
          <p:cNvPr id="37" name="Picture 36" descr="A close up of a sign&#10;&#10;Description generated with very high confidence">
            <a:extLst>
              <a:ext uri="{FF2B5EF4-FFF2-40B4-BE49-F238E27FC236}">
                <a16:creationId xmlns:a16="http://schemas.microsoft.com/office/drawing/2014/main" id="{931DEA13-0CDD-4FD9-A2AE-3407DA3A955A}"/>
              </a:ext>
            </a:extLst>
          </p:cNvPr>
          <p:cNvPicPr>
            <a:picLocks noChangeAspect="1"/>
          </p:cNvPicPr>
          <p:nvPr/>
        </p:nvPicPr>
        <p:blipFill>
          <a:blip r:embed="rId5"/>
          <a:stretch>
            <a:fillRect/>
          </a:stretch>
        </p:blipFill>
        <p:spPr>
          <a:xfrm>
            <a:off x="5551991" y="3515980"/>
            <a:ext cx="1016088" cy="1016088"/>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B9110C0A-5E64-4F13-BA4E-F50178EA8B6D}"/>
              </a:ext>
            </a:extLst>
          </p:cNvPr>
          <p:cNvPicPr>
            <a:picLocks noChangeAspect="1"/>
          </p:cNvPicPr>
          <p:nvPr/>
        </p:nvPicPr>
        <p:blipFill>
          <a:blip r:embed="rId6"/>
          <a:stretch>
            <a:fillRect/>
          </a:stretch>
        </p:blipFill>
        <p:spPr>
          <a:xfrm>
            <a:off x="3519350" y="3500739"/>
            <a:ext cx="1016088" cy="1046571"/>
          </a:xfrm>
          <a:prstGeom prst="rect">
            <a:avLst/>
          </a:prstGeom>
        </p:spPr>
      </p:pic>
      <p:pic>
        <p:nvPicPr>
          <p:cNvPr id="41" name="Picture 40">
            <a:extLst>
              <a:ext uri="{FF2B5EF4-FFF2-40B4-BE49-F238E27FC236}">
                <a16:creationId xmlns:a16="http://schemas.microsoft.com/office/drawing/2014/main" id="{64EEDB92-496F-40BC-B08F-BDCAAD2E8AEA}"/>
              </a:ext>
            </a:extLst>
          </p:cNvPr>
          <p:cNvPicPr>
            <a:picLocks noChangeAspect="1"/>
          </p:cNvPicPr>
          <p:nvPr/>
        </p:nvPicPr>
        <p:blipFill>
          <a:blip r:embed="rId7"/>
          <a:stretch>
            <a:fillRect/>
          </a:stretch>
        </p:blipFill>
        <p:spPr>
          <a:xfrm>
            <a:off x="7584632" y="3515980"/>
            <a:ext cx="1016088" cy="1016088"/>
          </a:xfrm>
          <a:prstGeom prst="rect">
            <a:avLst/>
          </a:prstGeom>
        </p:spPr>
      </p:pic>
      <p:pic>
        <p:nvPicPr>
          <p:cNvPr id="43" name="Picture 42" descr="A picture containing sky&#10;&#10;Description generated with high confidence">
            <a:extLst>
              <a:ext uri="{FF2B5EF4-FFF2-40B4-BE49-F238E27FC236}">
                <a16:creationId xmlns:a16="http://schemas.microsoft.com/office/drawing/2014/main" id="{0AADE1A3-A8C7-4672-8C15-B487A3A39CD3}"/>
              </a:ext>
            </a:extLst>
          </p:cNvPr>
          <p:cNvPicPr>
            <a:picLocks noChangeAspect="1"/>
          </p:cNvPicPr>
          <p:nvPr/>
        </p:nvPicPr>
        <p:blipFill>
          <a:blip r:embed="rId8"/>
          <a:stretch>
            <a:fillRect/>
          </a:stretch>
        </p:blipFill>
        <p:spPr>
          <a:xfrm>
            <a:off x="9617274" y="5173943"/>
            <a:ext cx="1016088" cy="1016088"/>
          </a:xfrm>
          <a:prstGeom prst="rect">
            <a:avLst/>
          </a:prstGeom>
        </p:spPr>
      </p:pic>
      <p:pic>
        <p:nvPicPr>
          <p:cNvPr id="45" name="Picture 44">
            <a:extLst>
              <a:ext uri="{FF2B5EF4-FFF2-40B4-BE49-F238E27FC236}">
                <a16:creationId xmlns:a16="http://schemas.microsoft.com/office/drawing/2014/main" id="{B8CAC457-7E48-4443-A218-A1B52EE53FA5}"/>
              </a:ext>
            </a:extLst>
          </p:cNvPr>
          <p:cNvPicPr>
            <a:picLocks noChangeAspect="1"/>
          </p:cNvPicPr>
          <p:nvPr/>
        </p:nvPicPr>
        <p:blipFill>
          <a:blip r:embed="rId9"/>
          <a:stretch>
            <a:fillRect/>
          </a:stretch>
        </p:blipFill>
        <p:spPr>
          <a:xfrm>
            <a:off x="3519350" y="5245069"/>
            <a:ext cx="1016088" cy="873836"/>
          </a:xfrm>
          <a:prstGeom prst="rect">
            <a:avLst/>
          </a:prstGeom>
        </p:spPr>
      </p:pic>
      <p:pic>
        <p:nvPicPr>
          <p:cNvPr id="47" name="Picture 46">
            <a:extLst>
              <a:ext uri="{FF2B5EF4-FFF2-40B4-BE49-F238E27FC236}">
                <a16:creationId xmlns:a16="http://schemas.microsoft.com/office/drawing/2014/main" id="{EEAF32C3-7437-482B-9C0E-2038937313C9}"/>
              </a:ext>
            </a:extLst>
          </p:cNvPr>
          <p:cNvPicPr>
            <a:picLocks noChangeAspect="1"/>
          </p:cNvPicPr>
          <p:nvPr/>
        </p:nvPicPr>
        <p:blipFill>
          <a:blip r:embed="rId10"/>
          <a:stretch>
            <a:fillRect/>
          </a:stretch>
        </p:blipFill>
        <p:spPr>
          <a:xfrm>
            <a:off x="9617274" y="3551543"/>
            <a:ext cx="1016088" cy="944962"/>
          </a:xfrm>
          <a:prstGeom prst="rect">
            <a:avLst/>
          </a:prstGeom>
        </p:spPr>
      </p:pic>
      <p:cxnSp>
        <p:nvCxnSpPr>
          <p:cNvPr id="49" name="Straight Arrow Connector 48">
            <a:extLst>
              <a:ext uri="{FF2B5EF4-FFF2-40B4-BE49-F238E27FC236}">
                <a16:creationId xmlns:a16="http://schemas.microsoft.com/office/drawing/2014/main" id="{72A44BBB-A564-4FED-8561-14EDEC25F497}"/>
              </a:ext>
            </a:extLst>
          </p:cNvPr>
          <p:cNvCxnSpPr>
            <a:cxnSpLocks/>
            <a:stCxn id="35" idx="3"/>
            <a:endCxn id="39" idx="1"/>
          </p:cNvCxnSpPr>
          <p:nvPr/>
        </p:nvCxnSpPr>
        <p:spPr>
          <a:xfrm>
            <a:off x="2502797"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49C70E-B273-4856-B7DF-9CEA177FFEE5}"/>
              </a:ext>
            </a:extLst>
          </p:cNvPr>
          <p:cNvCxnSpPr>
            <a:stCxn id="39" idx="3"/>
            <a:endCxn id="37" idx="1"/>
          </p:cNvCxnSpPr>
          <p:nvPr/>
        </p:nvCxnSpPr>
        <p:spPr>
          <a:xfrm flipV="1">
            <a:off x="4535438"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8A145DF-CEBE-44DE-9F42-F7DAB427290A}"/>
              </a:ext>
            </a:extLst>
          </p:cNvPr>
          <p:cNvCxnSpPr>
            <a:stCxn id="39" idx="2"/>
            <a:endCxn id="45" idx="0"/>
          </p:cNvCxnSpPr>
          <p:nvPr/>
        </p:nvCxnSpPr>
        <p:spPr>
          <a:xfrm>
            <a:off x="4027394" y="4547310"/>
            <a:ext cx="0" cy="69775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3A4A7FB-E013-4EEC-8A27-03713EB126FB}"/>
              </a:ext>
            </a:extLst>
          </p:cNvPr>
          <p:cNvCxnSpPr>
            <a:cxnSpLocks/>
            <a:stCxn id="37" idx="3"/>
            <a:endCxn id="41" idx="1"/>
          </p:cNvCxnSpPr>
          <p:nvPr/>
        </p:nvCxnSpPr>
        <p:spPr>
          <a:xfrm>
            <a:off x="6568079" y="4024024"/>
            <a:ext cx="101655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D057A8B-1564-4479-9350-3A281B91980E}"/>
              </a:ext>
            </a:extLst>
          </p:cNvPr>
          <p:cNvCxnSpPr>
            <a:cxnSpLocks/>
            <a:endCxn id="47" idx="1"/>
          </p:cNvCxnSpPr>
          <p:nvPr/>
        </p:nvCxnSpPr>
        <p:spPr>
          <a:xfrm>
            <a:off x="8600720" y="4024024"/>
            <a:ext cx="1016554"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83AF9C-F849-4EAE-88E1-70514D2A7E13}"/>
              </a:ext>
            </a:extLst>
          </p:cNvPr>
          <p:cNvCxnSpPr>
            <a:stCxn id="47" idx="2"/>
            <a:endCxn id="43" idx="0"/>
          </p:cNvCxnSpPr>
          <p:nvPr/>
        </p:nvCxnSpPr>
        <p:spPr>
          <a:xfrm>
            <a:off x="10125318" y="4496505"/>
            <a:ext cx="0" cy="677438"/>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Arc 65">
            <a:extLst>
              <a:ext uri="{FF2B5EF4-FFF2-40B4-BE49-F238E27FC236}">
                <a16:creationId xmlns:a16="http://schemas.microsoft.com/office/drawing/2014/main" id="{822EADF9-729F-451A-A85B-9921A243E62D}"/>
              </a:ext>
            </a:extLst>
          </p:cNvPr>
          <p:cNvSpPr/>
          <p:nvPr/>
        </p:nvSpPr>
        <p:spPr>
          <a:xfrm rot="5400000">
            <a:off x="3396998" y="-610711"/>
            <a:ext cx="2372551" cy="10206887"/>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D8020BB4-509A-41B1-AE81-57A2F6D84546}"/>
              </a:ext>
            </a:extLst>
          </p:cNvPr>
          <p:cNvSpPr txBox="1"/>
          <p:nvPr/>
        </p:nvSpPr>
        <p:spPr>
          <a:xfrm>
            <a:off x="1082430"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Container Instance</a:t>
            </a:r>
          </a:p>
        </p:txBody>
      </p:sp>
      <p:sp>
        <p:nvSpPr>
          <p:cNvPr id="69" name="TextBox 68">
            <a:extLst>
              <a:ext uri="{FF2B5EF4-FFF2-40B4-BE49-F238E27FC236}">
                <a16:creationId xmlns:a16="http://schemas.microsoft.com/office/drawing/2014/main" id="{F102C1BF-8A4F-46FA-AAB4-6052F6E2162B}"/>
              </a:ext>
            </a:extLst>
          </p:cNvPr>
          <p:cNvSpPr txBox="1"/>
          <p:nvPr/>
        </p:nvSpPr>
        <p:spPr>
          <a:xfrm>
            <a:off x="3241948"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Hubs</a:t>
            </a:r>
          </a:p>
        </p:txBody>
      </p:sp>
      <p:sp>
        <p:nvSpPr>
          <p:cNvPr id="70" name="TextBox 69">
            <a:extLst>
              <a:ext uri="{FF2B5EF4-FFF2-40B4-BE49-F238E27FC236}">
                <a16:creationId xmlns:a16="http://schemas.microsoft.com/office/drawing/2014/main" id="{6E954CCA-874A-4B97-84A5-741715554905}"/>
              </a:ext>
            </a:extLst>
          </p:cNvPr>
          <p:cNvSpPr txBox="1"/>
          <p:nvPr/>
        </p:nvSpPr>
        <p:spPr>
          <a:xfrm>
            <a:off x="5274589"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Grid</a:t>
            </a:r>
          </a:p>
        </p:txBody>
      </p:sp>
      <p:sp>
        <p:nvSpPr>
          <p:cNvPr id="71" name="TextBox 70">
            <a:extLst>
              <a:ext uri="{FF2B5EF4-FFF2-40B4-BE49-F238E27FC236}">
                <a16:creationId xmlns:a16="http://schemas.microsoft.com/office/drawing/2014/main" id="{8A12E183-93DC-4D8F-9369-0FD1C0118DBC}"/>
              </a:ext>
            </a:extLst>
          </p:cNvPr>
          <p:cNvSpPr txBox="1"/>
          <p:nvPr/>
        </p:nvSpPr>
        <p:spPr>
          <a:xfrm>
            <a:off x="7306744"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Relay</a:t>
            </a:r>
          </a:p>
        </p:txBody>
      </p:sp>
      <p:sp>
        <p:nvSpPr>
          <p:cNvPr id="72" name="TextBox 71">
            <a:extLst>
              <a:ext uri="{FF2B5EF4-FFF2-40B4-BE49-F238E27FC236}">
                <a16:creationId xmlns:a16="http://schemas.microsoft.com/office/drawing/2014/main" id="{8F5CFC31-4332-4AE6-9559-CAE1954495A4}"/>
              </a:ext>
            </a:extLst>
          </p:cNvPr>
          <p:cNvSpPr txBox="1"/>
          <p:nvPr/>
        </p:nvSpPr>
        <p:spPr>
          <a:xfrm>
            <a:off x="9339385"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On-Prem Instance</a:t>
            </a:r>
          </a:p>
        </p:txBody>
      </p:sp>
      <p:sp>
        <p:nvSpPr>
          <p:cNvPr id="73" name="TextBox 72">
            <a:extLst>
              <a:ext uri="{FF2B5EF4-FFF2-40B4-BE49-F238E27FC236}">
                <a16:creationId xmlns:a16="http://schemas.microsoft.com/office/drawing/2014/main" id="{AB4E7533-1356-40F7-B1F4-50D3385BBEC4}"/>
              </a:ext>
            </a:extLst>
          </p:cNvPr>
          <p:cNvSpPr txBox="1"/>
          <p:nvPr/>
        </p:nvSpPr>
        <p:spPr>
          <a:xfrm>
            <a:off x="3241948"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Storage</a:t>
            </a:r>
          </a:p>
        </p:txBody>
      </p:sp>
      <p:sp>
        <p:nvSpPr>
          <p:cNvPr id="74" name="TextBox 73">
            <a:extLst>
              <a:ext uri="{FF2B5EF4-FFF2-40B4-BE49-F238E27FC236}">
                <a16:creationId xmlns:a16="http://schemas.microsoft.com/office/drawing/2014/main" id="{3A143674-8D32-43E8-9FB0-6C71A373CDDB}"/>
              </a:ext>
            </a:extLst>
          </p:cNvPr>
          <p:cNvSpPr txBox="1"/>
          <p:nvPr/>
        </p:nvSpPr>
        <p:spPr>
          <a:xfrm>
            <a:off x="9339385"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Service Bus</a:t>
            </a:r>
          </a:p>
        </p:txBody>
      </p:sp>
    </p:spTree>
    <p:extLst>
      <p:ext uri="{BB962C8B-B14F-4D97-AF65-F5344CB8AC3E}">
        <p14:creationId xmlns:p14="http://schemas.microsoft.com/office/powerpoint/2010/main" val="3593771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320466" y="233962"/>
            <a:ext cx="10801919" cy="708977"/>
          </a:xfrm>
        </p:spPr>
        <p:txBody>
          <a:bodyPr/>
          <a:lstStyle/>
          <a:p>
            <a:pPr>
              <a:defRPr/>
            </a:pPr>
            <a:r>
              <a:rPr lang="en-US" sz="4607" dirty="0"/>
              <a:t>Manage all events in one place</a:t>
            </a:r>
          </a:p>
        </p:txBody>
      </p:sp>
      <p:sp>
        <p:nvSpPr>
          <p:cNvPr id="112" name="TextBox 111"/>
          <p:cNvSpPr txBox="1"/>
          <p:nvPr/>
        </p:nvSpPr>
        <p:spPr>
          <a:xfrm rot="16200000">
            <a:off x="-969689" y="3094101"/>
            <a:ext cx="2984406" cy="669791"/>
          </a:xfrm>
          <a:prstGeom prst="rect">
            <a:avLst/>
          </a:prstGeom>
          <a:noFill/>
          <a:ln>
            <a:noFill/>
          </a:ln>
        </p:spPr>
        <p:txBody>
          <a:bodyPr wrap="square" lIns="179259" tIns="143407" rIns="179259" bIns="143407" rtlCol="0">
            <a:spAutoFit/>
          </a:bodyPr>
          <a:lstStyle/>
          <a:p>
            <a:pPr algn="ctr" defTabSz="1218467">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Publishers</a:t>
            </a:r>
          </a:p>
        </p:txBody>
      </p:sp>
      <p:sp>
        <p:nvSpPr>
          <p:cNvPr id="166" name="TextBox 165"/>
          <p:cNvSpPr txBox="1"/>
          <p:nvPr/>
        </p:nvSpPr>
        <p:spPr>
          <a:xfrm rot="5400000">
            <a:off x="10512659" y="3094104"/>
            <a:ext cx="2688891" cy="669791"/>
          </a:xfrm>
          <a:prstGeom prst="rect">
            <a:avLst/>
          </a:prstGeom>
          <a:noFill/>
          <a:ln>
            <a:noFill/>
          </a:ln>
        </p:spPr>
        <p:txBody>
          <a:bodyPr wrap="square" lIns="179259" tIns="143407" rIns="179259" bIns="143407" rtlCol="0">
            <a:spAutoFit/>
          </a:bodyPr>
          <a:lstStyle/>
          <a:p>
            <a:pPr algn="ctr" defTabSz="1218467">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Handlers</a:t>
            </a:r>
          </a:p>
        </p:txBody>
      </p:sp>
      <p:sp>
        <p:nvSpPr>
          <p:cNvPr id="86" name="TextBox 85">
            <a:extLst>
              <a:ext uri="{FF2B5EF4-FFF2-40B4-BE49-F238E27FC236}">
                <a16:creationId xmlns:a16="http://schemas.microsoft.com/office/drawing/2014/main" id="{4361528A-51B6-4E3E-899D-9668C0E98E50}"/>
              </a:ext>
            </a:extLst>
          </p:cNvPr>
          <p:cNvSpPr txBox="1"/>
          <p:nvPr/>
        </p:nvSpPr>
        <p:spPr>
          <a:xfrm>
            <a:off x="3231021" y="6179273"/>
            <a:ext cx="2594920" cy="669784"/>
          </a:xfrm>
          <a:prstGeom prst="rect">
            <a:avLst/>
          </a:prstGeom>
          <a:noFill/>
          <a:ln>
            <a:noFill/>
          </a:ln>
        </p:spPr>
        <p:txBody>
          <a:bodyPr wrap="square" lIns="179259" tIns="143407" rIns="179259" bIns="143407" rtlCol="0">
            <a:spAutoFit/>
          </a:bodyPr>
          <a:lstStyle/>
          <a:p>
            <a:pPr algn="ctr" defTabSz="1218467">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Topics</a:t>
            </a:r>
          </a:p>
        </p:txBody>
      </p:sp>
      <p:sp>
        <p:nvSpPr>
          <p:cNvPr id="87" name="TextBox 86">
            <a:extLst>
              <a:ext uri="{FF2B5EF4-FFF2-40B4-BE49-F238E27FC236}">
                <a16:creationId xmlns:a16="http://schemas.microsoft.com/office/drawing/2014/main" id="{C204BF21-65E9-4034-BA64-BCF77B5779DE}"/>
              </a:ext>
            </a:extLst>
          </p:cNvPr>
          <p:cNvSpPr txBox="1"/>
          <p:nvPr/>
        </p:nvSpPr>
        <p:spPr>
          <a:xfrm>
            <a:off x="6270771" y="6179273"/>
            <a:ext cx="3215930" cy="669784"/>
          </a:xfrm>
          <a:prstGeom prst="rect">
            <a:avLst/>
          </a:prstGeom>
          <a:noFill/>
          <a:ln>
            <a:noFill/>
          </a:ln>
        </p:spPr>
        <p:txBody>
          <a:bodyPr wrap="square" lIns="179259" tIns="143407" rIns="179259" bIns="143407" rtlCol="0">
            <a:spAutoFit/>
          </a:bodyPr>
          <a:lstStyle/>
          <a:p>
            <a:pPr algn="ctr" defTabSz="1218467">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Subscribers</a:t>
            </a:r>
          </a:p>
        </p:txBody>
      </p:sp>
      <p:sp>
        <p:nvSpPr>
          <p:cNvPr id="43" name="Right Brace 42">
            <a:extLst>
              <a:ext uri="{FF2B5EF4-FFF2-40B4-BE49-F238E27FC236}">
                <a16:creationId xmlns:a16="http://schemas.microsoft.com/office/drawing/2014/main" id="{AA8974C4-40EA-4A41-942E-3BA8CCF2EA05}"/>
              </a:ext>
            </a:extLst>
          </p:cNvPr>
          <p:cNvSpPr/>
          <p:nvPr/>
        </p:nvSpPr>
        <p:spPr>
          <a:xfrm rot="10800000">
            <a:off x="840890" y="1167890"/>
            <a:ext cx="423555" cy="4522213"/>
          </a:xfrm>
          <a:prstGeom prst="rightBrace">
            <a:avLst>
              <a:gd name="adj1" fmla="val 44299"/>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GB">
              <a:solidFill>
                <a:srgbClr val="353535"/>
              </a:solidFill>
              <a:latin typeface="Segoe UI Semilight"/>
            </a:endParaRPr>
          </a:p>
        </p:txBody>
      </p:sp>
      <p:sp>
        <p:nvSpPr>
          <p:cNvPr id="89" name="Right Brace 88">
            <a:extLst>
              <a:ext uri="{FF2B5EF4-FFF2-40B4-BE49-F238E27FC236}">
                <a16:creationId xmlns:a16="http://schemas.microsoft.com/office/drawing/2014/main" id="{071A6678-1A4F-425F-9FD5-D216B8AFBFAB}"/>
              </a:ext>
            </a:extLst>
          </p:cNvPr>
          <p:cNvSpPr/>
          <p:nvPr/>
        </p:nvSpPr>
        <p:spPr>
          <a:xfrm>
            <a:off x="11245931" y="1594223"/>
            <a:ext cx="423555" cy="3972564"/>
          </a:xfrm>
          <a:prstGeom prst="rightBrace">
            <a:avLst>
              <a:gd name="adj1" fmla="val 30466"/>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GB">
              <a:solidFill>
                <a:srgbClr val="353535"/>
              </a:solidFill>
              <a:latin typeface="Segoe UI Semilight"/>
            </a:endParaRPr>
          </a:p>
        </p:txBody>
      </p:sp>
      <p:sp>
        <p:nvSpPr>
          <p:cNvPr id="90" name="Right Brace 89">
            <a:extLst>
              <a:ext uri="{FF2B5EF4-FFF2-40B4-BE49-F238E27FC236}">
                <a16:creationId xmlns:a16="http://schemas.microsoft.com/office/drawing/2014/main" id="{389C6118-3086-4145-B984-B50FF8BD5E7C}"/>
              </a:ext>
            </a:extLst>
          </p:cNvPr>
          <p:cNvSpPr/>
          <p:nvPr/>
        </p:nvSpPr>
        <p:spPr>
          <a:xfrm rot="5400000" flipV="1">
            <a:off x="7666959" y="5359034"/>
            <a:ext cx="423555" cy="1324730"/>
          </a:xfrm>
          <a:prstGeom prst="rightBrace">
            <a:avLst>
              <a:gd name="adj1" fmla="val 30466"/>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GB">
              <a:solidFill>
                <a:srgbClr val="353535"/>
              </a:solidFill>
              <a:latin typeface="Segoe UI Semilight"/>
            </a:endParaRPr>
          </a:p>
        </p:txBody>
      </p:sp>
      <p:sp>
        <p:nvSpPr>
          <p:cNvPr id="91" name="Right Brace 90">
            <a:extLst>
              <a:ext uri="{FF2B5EF4-FFF2-40B4-BE49-F238E27FC236}">
                <a16:creationId xmlns:a16="http://schemas.microsoft.com/office/drawing/2014/main" id="{26F635D2-1673-4FF7-B0E5-07305A553757}"/>
              </a:ext>
            </a:extLst>
          </p:cNvPr>
          <p:cNvSpPr/>
          <p:nvPr/>
        </p:nvSpPr>
        <p:spPr>
          <a:xfrm rot="5400000" flipV="1">
            <a:off x="4360756" y="5395201"/>
            <a:ext cx="423555" cy="1244934"/>
          </a:xfrm>
          <a:prstGeom prst="rightBrace">
            <a:avLst>
              <a:gd name="adj1" fmla="val 30466"/>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GB">
              <a:solidFill>
                <a:srgbClr val="353535"/>
              </a:solidFill>
              <a:latin typeface="Segoe UI Semilight"/>
            </a:endParaRPr>
          </a:p>
        </p:txBody>
      </p:sp>
      <p:pic>
        <p:nvPicPr>
          <p:cNvPr id="5" name="Picture 4">
            <a:extLst>
              <a:ext uri="{FF2B5EF4-FFF2-40B4-BE49-F238E27FC236}">
                <a16:creationId xmlns:a16="http://schemas.microsoft.com/office/drawing/2014/main" id="{597353D3-DCFF-4233-B3EC-EB21F2C54438}"/>
              </a:ext>
            </a:extLst>
          </p:cNvPr>
          <p:cNvPicPr>
            <a:picLocks noChangeAspect="1"/>
          </p:cNvPicPr>
          <p:nvPr/>
        </p:nvPicPr>
        <p:blipFill>
          <a:blip r:embed="rId3"/>
          <a:stretch>
            <a:fillRect/>
          </a:stretch>
        </p:blipFill>
        <p:spPr>
          <a:xfrm>
            <a:off x="1646728" y="1167893"/>
            <a:ext cx="9216922" cy="4522212"/>
          </a:xfrm>
          <a:prstGeom prst="rect">
            <a:avLst/>
          </a:prstGeom>
        </p:spPr>
      </p:pic>
    </p:spTree>
    <p:extLst>
      <p:ext uri="{BB962C8B-B14F-4D97-AF65-F5344CB8AC3E}">
        <p14:creationId xmlns:p14="http://schemas.microsoft.com/office/powerpoint/2010/main" val="3467044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C9DF345-70C3-4C8B-A680-C0B55CF00E1D}"/>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491714D-CC7E-4D28-9A3E-E9AE694A7CAA}"/>
              </a:ext>
            </a:extLst>
          </p:cNvPr>
          <p:cNvSpPr>
            <a:spLocks noGrp="1"/>
          </p:cNvSpPr>
          <p:nvPr>
            <p:ph type="title"/>
          </p:nvPr>
        </p:nvSpPr>
        <p:spPr>
          <a:xfrm>
            <a:off x="6096000" y="816707"/>
            <a:ext cx="5929768" cy="738664"/>
          </a:xfrm>
          <a:solidFill>
            <a:schemeClr val="bg2">
              <a:alpha val="50000"/>
            </a:schemeClr>
          </a:solidFill>
        </p:spPr>
        <p:txBody>
          <a:bodyPr/>
          <a:lstStyle/>
          <a:p>
            <a:pPr algn="ctr"/>
            <a:r>
              <a:rPr lang="en-US" sz="4800" dirty="0"/>
              <a:t>Hydro Energy Billing</a:t>
            </a:r>
          </a:p>
        </p:txBody>
      </p:sp>
      <p:sp>
        <p:nvSpPr>
          <p:cNvPr id="5" name="Rectangle 4">
            <a:extLst>
              <a:ext uri="{FF2B5EF4-FFF2-40B4-BE49-F238E27FC236}">
                <a16:creationId xmlns:a16="http://schemas.microsoft.com/office/drawing/2014/main" id="{CA393163-CA39-483A-B26A-708F91DAC20F}"/>
              </a:ext>
            </a:extLst>
          </p:cNvPr>
          <p:cNvSpPr/>
          <p:nvPr/>
        </p:nvSpPr>
        <p:spPr bwMode="auto">
          <a:xfrm>
            <a:off x="992554" y="2922954"/>
            <a:ext cx="10206892" cy="3712309"/>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35" name="Picture 34" descr="A close up of a sign&#10;&#10;Description generated with high confidence">
            <a:extLst>
              <a:ext uri="{FF2B5EF4-FFF2-40B4-BE49-F238E27FC236}">
                <a16:creationId xmlns:a16="http://schemas.microsoft.com/office/drawing/2014/main" id="{64C607C7-3CE2-4374-A337-2CFD8BCDA1FB}"/>
              </a:ext>
            </a:extLst>
          </p:cNvPr>
          <p:cNvPicPr>
            <a:picLocks noChangeAspect="1"/>
          </p:cNvPicPr>
          <p:nvPr/>
        </p:nvPicPr>
        <p:blipFill>
          <a:blip r:embed="rId4"/>
          <a:stretch>
            <a:fillRect/>
          </a:stretch>
        </p:blipFill>
        <p:spPr>
          <a:xfrm>
            <a:off x="1232956" y="3414500"/>
            <a:ext cx="1269841" cy="1219048"/>
          </a:xfrm>
          <a:prstGeom prst="rect">
            <a:avLst/>
          </a:prstGeom>
        </p:spPr>
      </p:pic>
      <p:pic>
        <p:nvPicPr>
          <p:cNvPr id="37" name="Picture 36" descr="A close up of a sign&#10;&#10;Description generated with very high confidence">
            <a:extLst>
              <a:ext uri="{FF2B5EF4-FFF2-40B4-BE49-F238E27FC236}">
                <a16:creationId xmlns:a16="http://schemas.microsoft.com/office/drawing/2014/main" id="{931DEA13-0CDD-4FD9-A2AE-3407DA3A955A}"/>
              </a:ext>
            </a:extLst>
          </p:cNvPr>
          <p:cNvPicPr>
            <a:picLocks noChangeAspect="1"/>
          </p:cNvPicPr>
          <p:nvPr/>
        </p:nvPicPr>
        <p:blipFill>
          <a:blip r:embed="rId5"/>
          <a:stretch>
            <a:fillRect/>
          </a:stretch>
        </p:blipFill>
        <p:spPr>
          <a:xfrm>
            <a:off x="5551991" y="3515980"/>
            <a:ext cx="1016088" cy="1016088"/>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B9110C0A-5E64-4F13-BA4E-F50178EA8B6D}"/>
              </a:ext>
            </a:extLst>
          </p:cNvPr>
          <p:cNvPicPr>
            <a:picLocks noChangeAspect="1"/>
          </p:cNvPicPr>
          <p:nvPr/>
        </p:nvPicPr>
        <p:blipFill>
          <a:blip r:embed="rId6"/>
          <a:stretch>
            <a:fillRect/>
          </a:stretch>
        </p:blipFill>
        <p:spPr>
          <a:xfrm>
            <a:off x="3519350" y="3500739"/>
            <a:ext cx="1016088" cy="1046571"/>
          </a:xfrm>
          <a:prstGeom prst="rect">
            <a:avLst/>
          </a:prstGeom>
        </p:spPr>
      </p:pic>
      <p:pic>
        <p:nvPicPr>
          <p:cNvPr id="41" name="Picture 40">
            <a:extLst>
              <a:ext uri="{FF2B5EF4-FFF2-40B4-BE49-F238E27FC236}">
                <a16:creationId xmlns:a16="http://schemas.microsoft.com/office/drawing/2014/main" id="{64EEDB92-496F-40BC-B08F-BDCAAD2E8AEA}"/>
              </a:ext>
            </a:extLst>
          </p:cNvPr>
          <p:cNvPicPr>
            <a:picLocks noChangeAspect="1"/>
          </p:cNvPicPr>
          <p:nvPr/>
        </p:nvPicPr>
        <p:blipFill>
          <a:blip r:embed="rId7"/>
          <a:stretch>
            <a:fillRect/>
          </a:stretch>
        </p:blipFill>
        <p:spPr>
          <a:xfrm>
            <a:off x="7584632" y="3515980"/>
            <a:ext cx="1016088" cy="1016088"/>
          </a:xfrm>
          <a:prstGeom prst="rect">
            <a:avLst/>
          </a:prstGeom>
        </p:spPr>
      </p:pic>
      <p:pic>
        <p:nvPicPr>
          <p:cNvPr id="43" name="Picture 42" descr="A picture containing sky&#10;&#10;Description generated with high confidence">
            <a:extLst>
              <a:ext uri="{FF2B5EF4-FFF2-40B4-BE49-F238E27FC236}">
                <a16:creationId xmlns:a16="http://schemas.microsoft.com/office/drawing/2014/main" id="{0AADE1A3-A8C7-4672-8C15-B487A3A39CD3}"/>
              </a:ext>
            </a:extLst>
          </p:cNvPr>
          <p:cNvPicPr>
            <a:picLocks noChangeAspect="1"/>
          </p:cNvPicPr>
          <p:nvPr/>
        </p:nvPicPr>
        <p:blipFill>
          <a:blip r:embed="rId8"/>
          <a:stretch>
            <a:fillRect/>
          </a:stretch>
        </p:blipFill>
        <p:spPr>
          <a:xfrm>
            <a:off x="9617274" y="5173943"/>
            <a:ext cx="1016088" cy="1016088"/>
          </a:xfrm>
          <a:prstGeom prst="rect">
            <a:avLst/>
          </a:prstGeom>
        </p:spPr>
      </p:pic>
      <p:pic>
        <p:nvPicPr>
          <p:cNvPr id="45" name="Picture 44">
            <a:extLst>
              <a:ext uri="{FF2B5EF4-FFF2-40B4-BE49-F238E27FC236}">
                <a16:creationId xmlns:a16="http://schemas.microsoft.com/office/drawing/2014/main" id="{B8CAC457-7E48-4443-A218-A1B52EE53FA5}"/>
              </a:ext>
            </a:extLst>
          </p:cNvPr>
          <p:cNvPicPr>
            <a:picLocks noChangeAspect="1"/>
          </p:cNvPicPr>
          <p:nvPr/>
        </p:nvPicPr>
        <p:blipFill>
          <a:blip r:embed="rId9"/>
          <a:stretch>
            <a:fillRect/>
          </a:stretch>
        </p:blipFill>
        <p:spPr>
          <a:xfrm>
            <a:off x="3519350" y="5245069"/>
            <a:ext cx="1016088" cy="873836"/>
          </a:xfrm>
          <a:prstGeom prst="rect">
            <a:avLst/>
          </a:prstGeom>
        </p:spPr>
      </p:pic>
      <p:pic>
        <p:nvPicPr>
          <p:cNvPr id="47" name="Picture 46">
            <a:extLst>
              <a:ext uri="{FF2B5EF4-FFF2-40B4-BE49-F238E27FC236}">
                <a16:creationId xmlns:a16="http://schemas.microsoft.com/office/drawing/2014/main" id="{EEAF32C3-7437-482B-9C0E-2038937313C9}"/>
              </a:ext>
            </a:extLst>
          </p:cNvPr>
          <p:cNvPicPr>
            <a:picLocks noChangeAspect="1"/>
          </p:cNvPicPr>
          <p:nvPr/>
        </p:nvPicPr>
        <p:blipFill>
          <a:blip r:embed="rId10"/>
          <a:stretch>
            <a:fillRect/>
          </a:stretch>
        </p:blipFill>
        <p:spPr>
          <a:xfrm>
            <a:off x="9617274" y="3551543"/>
            <a:ext cx="1016088" cy="944962"/>
          </a:xfrm>
          <a:prstGeom prst="rect">
            <a:avLst/>
          </a:prstGeom>
        </p:spPr>
      </p:pic>
      <p:cxnSp>
        <p:nvCxnSpPr>
          <p:cNvPr id="49" name="Straight Arrow Connector 48">
            <a:extLst>
              <a:ext uri="{FF2B5EF4-FFF2-40B4-BE49-F238E27FC236}">
                <a16:creationId xmlns:a16="http://schemas.microsoft.com/office/drawing/2014/main" id="{72A44BBB-A564-4FED-8561-14EDEC25F497}"/>
              </a:ext>
            </a:extLst>
          </p:cNvPr>
          <p:cNvCxnSpPr>
            <a:cxnSpLocks/>
            <a:stCxn id="35" idx="3"/>
            <a:endCxn id="39" idx="1"/>
          </p:cNvCxnSpPr>
          <p:nvPr/>
        </p:nvCxnSpPr>
        <p:spPr>
          <a:xfrm>
            <a:off x="2502797"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49C70E-B273-4856-B7DF-9CEA177FFEE5}"/>
              </a:ext>
            </a:extLst>
          </p:cNvPr>
          <p:cNvCxnSpPr>
            <a:stCxn id="39" idx="3"/>
            <a:endCxn id="37" idx="1"/>
          </p:cNvCxnSpPr>
          <p:nvPr/>
        </p:nvCxnSpPr>
        <p:spPr>
          <a:xfrm flipV="1">
            <a:off x="4535438"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8A145DF-CEBE-44DE-9F42-F7DAB427290A}"/>
              </a:ext>
            </a:extLst>
          </p:cNvPr>
          <p:cNvCxnSpPr>
            <a:stCxn id="39" idx="2"/>
            <a:endCxn id="45" idx="0"/>
          </p:cNvCxnSpPr>
          <p:nvPr/>
        </p:nvCxnSpPr>
        <p:spPr>
          <a:xfrm>
            <a:off x="4027394" y="4547310"/>
            <a:ext cx="0" cy="69775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3A4A7FB-E013-4EEC-8A27-03713EB126FB}"/>
              </a:ext>
            </a:extLst>
          </p:cNvPr>
          <p:cNvCxnSpPr>
            <a:cxnSpLocks/>
            <a:stCxn id="37" idx="3"/>
            <a:endCxn id="41" idx="1"/>
          </p:cNvCxnSpPr>
          <p:nvPr/>
        </p:nvCxnSpPr>
        <p:spPr>
          <a:xfrm>
            <a:off x="6568079" y="4024024"/>
            <a:ext cx="101655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D057A8B-1564-4479-9350-3A281B91980E}"/>
              </a:ext>
            </a:extLst>
          </p:cNvPr>
          <p:cNvCxnSpPr>
            <a:cxnSpLocks/>
            <a:endCxn id="47" idx="1"/>
          </p:cNvCxnSpPr>
          <p:nvPr/>
        </p:nvCxnSpPr>
        <p:spPr>
          <a:xfrm>
            <a:off x="8600720" y="4024024"/>
            <a:ext cx="1016554"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83AF9C-F849-4EAE-88E1-70514D2A7E13}"/>
              </a:ext>
            </a:extLst>
          </p:cNvPr>
          <p:cNvCxnSpPr>
            <a:stCxn id="47" idx="2"/>
            <a:endCxn id="43" idx="0"/>
          </p:cNvCxnSpPr>
          <p:nvPr/>
        </p:nvCxnSpPr>
        <p:spPr>
          <a:xfrm>
            <a:off x="10125318" y="4496505"/>
            <a:ext cx="0" cy="677438"/>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Arc 65">
            <a:extLst>
              <a:ext uri="{FF2B5EF4-FFF2-40B4-BE49-F238E27FC236}">
                <a16:creationId xmlns:a16="http://schemas.microsoft.com/office/drawing/2014/main" id="{822EADF9-729F-451A-A85B-9921A243E62D}"/>
              </a:ext>
            </a:extLst>
          </p:cNvPr>
          <p:cNvSpPr/>
          <p:nvPr/>
        </p:nvSpPr>
        <p:spPr>
          <a:xfrm rot="5400000">
            <a:off x="3396998" y="-610711"/>
            <a:ext cx="2372551" cy="10206887"/>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D8020BB4-509A-41B1-AE81-57A2F6D84546}"/>
              </a:ext>
            </a:extLst>
          </p:cNvPr>
          <p:cNvSpPr txBox="1"/>
          <p:nvPr/>
        </p:nvSpPr>
        <p:spPr>
          <a:xfrm>
            <a:off x="1082430"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Container Instance</a:t>
            </a:r>
          </a:p>
        </p:txBody>
      </p:sp>
      <p:sp>
        <p:nvSpPr>
          <p:cNvPr id="69" name="TextBox 68">
            <a:extLst>
              <a:ext uri="{FF2B5EF4-FFF2-40B4-BE49-F238E27FC236}">
                <a16:creationId xmlns:a16="http://schemas.microsoft.com/office/drawing/2014/main" id="{F102C1BF-8A4F-46FA-AAB4-6052F6E2162B}"/>
              </a:ext>
            </a:extLst>
          </p:cNvPr>
          <p:cNvSpPr txBox="1"/>
          <p:nvPr/>
        </p:nvSpPr>
        <p:spPr>
          <a:xfrm>
            <a:off x="3241948"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Hubs</a:t>
            </a:r>
          </a:p>
        </p:txBody>
      </p:sp>
      <p:sp>
        <p:nvSpPr>
          <p:cNvPr id="70" name="TextBox 69">
            <a:extLst>
              <a:ext uri="{FF2B5EF4-FFF2-40B4-BE49-F238E27FC236}">
                <a16:creationId xmlns:a16="http://schemas.microsoft.com/office/drawing/2014/main" id="{6E954CCA-874A-4B97-84A5-741715554905}"/>
              </a:ext>
            </a:extLst>
          </p:cNvPr>
          <p:cNvSpPr txBox="1"/>
          <p:nvPr/>
        </p:nvSpPr>
        <p:spPr>
          <a:xfrm>
            <a:off x="5274589"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Grid</a:t>
            </a:r>
          </a:p>
        </p:txBody>
      </p:sp>
      <p:sp>
        <p:nvSpPr>
          <p:cNvPr id="71" name="TextBox 70">
            <a:extLst>
              <a:ext uri="{FF2B5EF4-FFF2-40B4-BE49-F238E27FC236}">
                <a16:creationId xmlns:a16="http://schemas.microsoft.com/office/drawing/2014/main" id="{8A12E183-93DC-4D8F-9369-0FD1C0118DBC}"/>
              </a:ext>
            </a:extLst>
          </p:cNvPr>
          <p:cNvSpPr txBox="1"/>
          <p:nvPr/>
        </p:nvSpPr>
        <p:spPr>
          <a:xfrm>
            <a:off x="7306744"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Relay</a:t>
            </a:r>
          </a:p>
        </p:txBody>
      </p:sp>
      <p:sp>
        <p:nvSpPr>
          <p:cNvPr id="72" name="TextBox 71">
            <a:extLst>
              <a:ext uri="{FF2B5EF4-FFF2-40B4-BE49-F238E27FC236}">
                <a16:creationId xmlns:a16="http://schemas.microsoft.com/office/drawing/2014/main" id="{8F5CFC31-4332-4AE6-9559-CAE1954495A4}"/>
              </a:ext>
            </a:extLst>
          </p:cNvPr>
          <p:cNvSpPr txBox="1"/>
          <p:nvPr/>
        </p:nvSpPr>
        <p:spPr>
          <a:xfrm>
            <a:off x="9339385"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On-Prem Instance</a:t>
            </a:r>
          </a:p>
        </p:txBody>
      </p:sp>
      <p:sp>
        <p:nvSpPr>
          <p:cNvPr id="73" name="TextBox 72">
            <a:extLst>
              <a:ext uri="{FF2B5EF4-FFF2-40B4-BE49-F238E27FC236}">
                <a16:creationId xmlns:a16="http://schemas.microsoft.com/office/drawing/2014/main" id="{AB4E7533-1356-40F7-B1F4-50D3385BBEC4}"/>
              </a:ext>
            </a:extLst>
          </p:cNvPr>
          <p:cNvSpPr txBox="1"/>
          <p:nvPr/>
        </p:nvSpPr>
        <p:spPr>
          <a:xfrm>
            <a:off x="3241948"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Storage</a:t>
            </a:r>
          </a:p>
        </p:txBody>
      </p:sp>
      <p:sp>
        <p:nvSpPr>
          <p:cNvPr id="74" name="TextBox 73">
            <a:extLst>
              <a:ext uri="{FF2B5EF4-FFF2-40B4-BE49-F238E27FC236}">
                <a16:creationId xmlns:a16="http://schemas.microsoft.com/office/drawing/2014/main" id="{3A143674-8D32-43E8-9FB0-6C71A373CDDB}"/>
              </a:ext>
            </a:extLst>
          </p:cNvPr>
          <p:cNvSpPr txBox="1"/>
          <p:nvPr/>
        </p:nvSpPr>
        <p:spPr>
          <a:xfrm>
            <a:off x="9339385"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Service Bus</a:t>
            </a:r>
          </a:p>
        </p:txBody>
      </p:sp>
    </p:spTree>
    <p:extLst>
      <p:ext uri="{BB962C8B-B14F-4D97-AF65-F5344CB8AC3E}">
        <p14:creationId xmlns:p14="http://schemas.microsoft.com/office/powerpoint/2010/main" val="29662935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ook shelf filled with books&#10;&#10;Description generated with high confidence">
            <a:extLst>
              <a:ext uri="{FF2B5EF4-FFF2-40B4-BE49-F238E27FC236}">
                <a16:creationId xmlns:a16="http://schemas.microsoft.com/office/drawing/2014/main" id="{0EA5CEE6-7ECB-476E-8C4A-F50BB418B3CD}"/>
              </a:ext>
            </a:extLst>
          </p:cNvPr>
          <p:cNvPicPr>
            <a:picLocks noChangeAspect="1"/>
          </p:cNvPicPr>
          <p:nvPr/>
        </p:nvPicPr>
        <p:blipFill>
          <a:blip r:embed="rId2"/>
          <a:stretch>
            <a:fillRect/>
          </a:stretch>
        </p:blipFill>
        <p:spPr>
          <a:xfrm>
            <a:off x="0" y="-1036912"/>
            <a:ext cx="12192000" cy="9142636"/>
          </a:xfrm>
          <a:prstGeom prst="rect">
            <a:avLst/>
          </a:prstGeom>
        </p:spPr>
      </p:pic>
      <p:sp>
        <p:nvSpPr>
          <p:cNvPr id="2" name="Title 1">
            <a:extLst>
              <a:ext uri="{FF2B5EF4-FFF2-40B4-BE49-F238E27FC236}">
                <a16:creationId xmlns:a16="http://schemas.microsoft.com/office/drawing/2014/main" id="{A2FBEECC-4EE3-4306-8141-10CD99BEF576}"/>
              </a:ext>
            </a:extLst>
          </p:cNvPr>
          <p:cNvSpPr>
            <a:spLocks noGrp="1"/>
          </p:cNvSpPr>
          <p:nvPr>
            <p:ph type="title"/>
          </p:nvPr>
        </p:nvSpPr>
        <p:spPr>
          <a:xfrm>
            <a:off x="5791200" y="1337733"/>
            <a:ext cx="6400800" cy="1125515"/>
          </a:xfrm>
          <a:solidFill>
            <a:schemeClr val="tx1">
              <a:alpha val="71000"/>
            </a:schemeClr>
          </a:solidFill>
        </p:spPr>
        <p:txBody>
          <a:bodyPr anchor="ctr"/>
          <a:lstStyle/>
          <a:p>
            <a:pPr algn="ctr"/>
            <a:r>
              <a:rPr lang="en-US" sz="4800" dirty="0">
                <a:solidFill>
                  <a:schemeClr val="bg1"/>
                </a:solidFill>
              </a:rPr>
              <a:t>What is a message?</a:t>
            </a:r>
          </a:p>
        </p:txBody>
      </p:sp>
    </p:spTree>
    <p:extLst>
      <p:ext uri="{BB962C8B-B14F-4D97-AF65-F5344CB8AC3E}">
        <p14:creationId xmlns:p14="http://schemas.microsoft.com/office/powerpoint/2010/main" val="153082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E1C848-51E7-4FA9-BF5B-A97A5CC4D1B4}"/>
              </a:ext>
            </a:extLst>
          </p:cNvPr>
          <p:cNvSpPr/>
          <p:nvPr/>
        </p:nvSpPr>
        <p:spPr bwMode="auto">
          <a:xfrm>
            <a:off x="6096001" y="0"/>
            <a:ext cx="6096000"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6" name="Picture 5" descr="A person wearing a suit and tie&#10;&#10;Description generated with very high confidence">
            <a:extLst>
              <a:ext uri="{FF2B5EF4-FFF2-40B4-BE49-F238E27FC236}">
                <a16:creationId xmlns:a16="http://schemas.microsoft.com/office/drawing/2014/main" id="{5E375905-2F04-44D4-8C84-0DF825534A49}"/>
              </a:ext>
            </a:extLst>
          </p:cNvPr>
          <p:cNvPicPr>
            <a:picLocks noChangeAspect="1"/>
          </p:cNvPicPr>
          <p:nvPr/>
        </p:nvPicPr>
        <p:blipFill rotWithShape="1">
          <a:blip r:embed="rId2"/>
          <a:srcRect l="11089" r="30035"/>
          <a:stretch/>
        </p:blipFill>
        <p:spPr>
          <a:xfrm>
            <a:off x="6096000" y="0"/>
            <a:ext cx="6096000" cy="6858000"/>
          </a:xfrm>
          <a:prstGeom prst="rect">
            <a:avLst/>
          </a:prstGeom>
        </p:spPr>
      </p:pic>
      <p:pic>
        <p:nvPicPr>
          <p:cNvPr id="8" name="Picture 7" descr="A picture containing sitting&#10;&#10;Description generated with high confidence">
            <a:extLst>
              <a:ext uri="{FF2B5EF4-FFF2-40B4-BE49-F238E27FC236}">
                <a16:creationId xmlns:a16="http://schemas.microsoft.com/office/drawing/2014/main" id="{5F2458E2-614B-417C-A973-5D99AC7E0876}"/>
              </a:ext>
            </a:extLst>
          </p:cNvPr>
          <p:cNvPicPr>
            <a:picLocks noChangeAspect="1"/>
          </p:cNvPicPr>
          <p:nvPr/>
        </p:nvPicPr>
        <p:blipFill rotWithShape="1">
          <a:blip r:embed="rId3"/>
          <a:srcRect l="37305" r="9989"/>
          <a:stretch/>
        </p:blipFill>
        <p:spPr>
          <a:xfrm>
            <a:off x="0" y="-1"/>
            <a:ext cx="6096000" cy="6858000"/>
          </a:xfrm>
          <a:prstGeom prst="rect">
            <a:avLst/>
          </a:prstGeom>
        </p:spPr>
      </p:pic>
      <p:grpSp>
        <p:nvGrpSpPr>
          <p:cNvPr id="9" name="Group 8">
            <a:extLst>
              <a:ext uri="{FF2B5EF4-FFF2-40B4-BE49-F238E27FC236}">
                <a16:creationId xmlns:a16="http://schemas.microsoft.com/office/drawing/2014/main" id="{A3F3067A-7872-47F3-93F5-EC0DECC9E1A5}"/>
              </a:ext>
            </a:extLst>
          </p:cNvPr>
          <p:cNvGrpSpPr/>
          <p:nvPr/>
        </p:nvGrpSpPr>
        <p:grpSpPr>
          <a:xfrm>
            <a:off x="1" y="2325549"/>
            <a:ext cx="12191998" cy="1125516"/>
            <a:chOff x="1" y="2190379"/>
            <a:chExt cx="12191998" cy="1125516"/>
          </a:xfrm>
        </p:grpSpPr>
        <p:sp>
          <p:nvSpPr>
            <p:cNvPr id="3" name="Title 1">
              <a:extLst>
                <a:ext uri="{FF2B5EF4-FFF2-40B4-BE49-F238E27FC236}">
                  <a16:creationId xmlns:a16="http://schemas.microsoft.com/office/drawing/2014/main" id="{91293620-32B9-4A99-B00D-D6D9435AE75B}"/>
                </a:ext>
              </a:extLst>
            </p:cNvPr>
            <p:cNvSpPr txBox="1">
              <a:spLocks/>
            </p:cNvSpPr>
            <p:nvPr/>
          </p:nvSpPr>
          <p:spPr>
            <a:xfrm>
              <a:off x="1" y="2190380"/>
              <a:ext cx="6096000" cy="1125515"/>
            </a:xfrm>
            <a:prstGeom prst="rect">
              <a:avLst/>
            </a:prstGeom>
            <a:solidFill>
              <a:schemeClr val="bg2">
                <a:alpha val="70000"/>
              </a:schemeClr>
            </a:solidFill>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800" dirty="0">
                  <a:solidFill>
                    <a:schemeClr val="tx1"/>
                  </a:solidFill>
                </a:rPr>
                <a:t>Facts</a:t>
              </a:r>
            </a:p>
          </p:txBody>
        </p:sp>
        <p:sp>
          <p:nvSpPr>
            <p:cNvPr id="4" name="Title 1">
              <a:extLst>
                <a:ext uri="{FF2B5EF4-FFF2-40B4-BE49-F238E27FC236}">
                  <a16:creationId xmlns:a16="http://schemas.microsoft.com/office/drawing/2014/main" id="{B7A6422F-B331-421D-B57E-4CE2DD25300B}"/>
                </a:ext>
              </a:extLst>
            </p:cNvPr>
            <p:cNvSpPr txBox="1">
              <a:spLocks/>
            </p:cNvSpPr>
            <p:nvPr/>
          </p:nvSpPr>
          <p:spPr>
            <a:xfrm>
              <a:off x="6095999" y="2190379"/>
              <a:ext cx="6096000" cy="1125515"/>
            </a:xfrm>
            <a:prstGeom prst="rect">
              <a:avLst/>
            </a:prstGeom>
            <a:solidFill>
              <a:schemeClr val="tx1">
                <a:alpha val="68000"/>
              </a:schemeClr>
            </a:solidFill>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800" dirty="0">
                  <a:solidFill>
                    <a:schemeClr val="bg1"/>
                  </a:solidFill>
                </a:rPr>
                <a:t>Commands</a:t>
              </a:r>
            </a:p>
          </p:txBody>
        </p:sp>
      </p:grpSp>
    </p:spTree>
    <p:extLst>
      <p:ext uri="{BB962C8B-B14F-4D97-AF65-F5344CB8AC3E}">
        <p14:creationId xmlns:p14="http://schemas.microsoft.com/office/powerpoint/2010/main" val="4430572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earing a suit and tie&#10;&#10;Description generated with very high confidence">
            <a:extLst>
              <a:ext uri="{FF2B5EF4-FFF2-40B4-BE49-F238E27FC236}">
                <a16:creationId xmlns:a16="http://schemas.microsoft.com/office/drawing/2014/main" id="{5E375905-2F04-44D4-8C84-0DF825534A49}"/>
              </a:ext>
            </a:extLst>
          </p:cNvPr>
          <p:cNvPicPr>
            <a:picLocks noChangeAspect="1"/>
          </p:cNvPicPr>
          <p:nvPr/>
        </p:nvPicPr>
        <p:blipFill rotWithShape="1">
          <a:blip r:embed="rId2"/>
          <a:srcRect r="58"/>
          <a:stretch/>
        </p:blipFill>
        <p:spPr>
          <a:xfrm>
            <a:off x="0" y="-167640"/>
            <a:ext cx="12192000" cy="8080118"/>
          </a:xfrm>
          <a:prstGeom prst="rect">
            <a:avLst/>
          </a:prstGeom>
        </p:spPr>
      </p:pic>
      <p:sp>
        <p:nvSpPr>
          <p:cNvPr id="4" name="Title 1">
            <a:extLst>
              <a:ext uri="{FF2B5EF4-FFF2-40B4-BE49-F238E27FC236}">
                <a16:creationId xmlns:a16="http://schemas.microsoft.com/office/drawing/2014/main" id="{B7A6422F-B331-421D-B57E-4CE2DD25300B}"/>
              </a:ext>
            </a:extLst>
          </p:cNvPr>
          <p:cNvSpPr txBox="1">
            <a:spLocks/>
          </p:cNvSpPr>
          <p:nvPr/>
        </p:nvSpPr>
        <p:spPr>
          <a:xfrm>
            <a:off x="6095999" y="2325549"/>
            <a:ext cx="6096000" cy="1125515"/>
          </a:xfrm>
          <a:prstGeom prst="rect">
            <a:avLst/>
          </a:prstGeom>
          <a:solidFill>
            <a:schemeClr val="tx1">
              <a:alpha val="68000"/>
            </a:schemeClr>
          </a:solidFill>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800" dirty="0">
                <a:solidFill>
                  <a:schemeClr val="bg1"/>
                </a:solidFill>
              </a:rPr>
              <a:t>Commands</a:t>
            </a:r>
          </a:p>
        </p:txBody>
      </p:sp>
    </p:spTree>
    <p:extLst>
      <p:ext uri="{BB962C8B-B14F-4D97-AF65-F5344CB8AC3E}">
        <p14:creationId xmlns:p14="http://schemas.microsoft.com/office/powerpoint/2010/main" val="4003124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a:extLst>
              <a:ext uri="{FF2B5EF4-FFF2-40B4-BE49-F238E27FC236}">
                <a16:creationId xmlns:a16="http://schemas.microsoft.com/office/drawing/2014/main" id="{8FF9987B-F6F4-4505-9161-E3ED1FE569E0}"/>
              </a:ext>
            </a:extLst>
          </p:cNvPr>
          <p:cNvPicPr>
            <a:picLocks noChangeAspect="1"/>
          </p:cNvPicPr>
          <p:nvPr/>
        </p:nvPicPr>
        <p:blipFill>
          <a:blip r:embed="rId3"/>
          <a:stretch>
            <a:fillRect/>
          </a:stretch>
        </p:blipFill>
        <p:spPr>
          <a:xfrm>
            <a:off x="9628073" y="3549606"/>
            <a:ext cx="1016088" cy="944962"/>
          </a:xfrm>
          <a:prstGeom prst="rect">
            <a:avLst/>
          </a:prstGeom>
        </p:spPr>
      </p:pic>
      <p:pic>
        <p:nvPicPr>
          <p:cNvPr id="87" name="Picture 86" descr="A picture containing sky&#10;&#10;Description generated with high confidence">
            <a:extLst>
              <a:ext uri="{FF2B5EF4-FFF2-40B4-BE49-F238E27FC236}">
                <a16:creationId xmlns:a16="http://schemas.microsoft.com/office/drawing/2014/main" id="{6B14D28E-1E56-47D9-A149-9D65AAE205DE}"/>
              </a:ext>
            </a:extLst>
          </p:cNvPr>
          <p:cNvPicPr>
            <a:picLocks noChangeAspect="1"/>
          </p:cNvPicPr>
          <p:nvPr/>
        </p:nvPicPr>
        <p:blipFill>
          <a:blip r:embed="rId4"/>
          <a:stretch>
            <a:fillRect/>
          </a:stretch>
        </p:blipFill>
        <p:spPr>
          <a:xfrm>
            <a:off x="9616785" y="5181361"/>
            <a:ext cx="1016088" cy="1016088"/>
          </a:xfrm>
          <a:prstGeom prst="rect">
            <a:avLst/>
          </a:prstGeom>
        </p:spPr>
      </p:pic>
      <p:pic>
        <p:nvPicPr>
          <p:cNvPr id="73" name="Picture 72">
            <a:extLst>
              <a:ext uri="{FF2B5EF4-FFF2-40B4-BE49-F238E27FC236}">
                <a16:creationId xmlns:a16="http://schemas.microsoft.com/office/drawing/2014/main" id="{B292A761-CCC4-40DF-9BC9-7B2CF023D651}"/>
              </a:ext>
            </a:extLst>
          </p:cNvPr>
          <p:cNvPicPr>
            <a:picLocks noChangeAspect="1"/>
          </p:cNvPicPr>
          <p:nvPr/>
        </p:nvPicPr>
        <p:blipFill>
          <a:blip r:embed="rId5"/>
          <a:stretch>
            <a:fillRect/>
          </a:stretch>
        </p:blipFill>
        <p:spPr>
          <a:xfrm>
            <a:off x="1413473" y="3625746"/>
            <a:ext cx="952633" cy="914528"/>
          </a:xfrm>
          <a:prstGeom prst="rect">
            <a:avLst/>
          </a:prstGeom>
        </p:spPr>
      </p:pic>
      <p:pic>
        <p:nvPicPr>
          <p:cNvPr id="75" name="Picture 74" descr="A close up of a sign&#10;&#10;Description generated with very high confidence">
            <a:extLst>
              <a:ext uri="{FF2B5EF4-FFF2-40B4-BE49-F238E27FC236}">
                <a16:creationId xmlns:a16="http://schemas.microsoft.com/office/drawing/2014/main" id="{0B498CBD-513F-408C-88D7-B1D8C7F4A4F1}"/>
              </a:ext>
            </a:extLst>
          </p:cNvPr>
          <p:cNvPicPr>
            <a:picLocks noChangeAspect="1"/>
          </p:cNvPicPr>
          <p:nvPr/>
        </p:nvPicPr>
        <p:blipFill>
          <a:blip r:embed="rId6"/>
          <a:stretch>
            <a:fillRect/>
          </a:stretch>
        </p:blipFill>
        <p:spPr>
          <a:xfrm>
            <a:off x="5583229" y="3544407"/>
            <a:ext cx="952633" cy="952633"/>
          </a:xfrm>
          <a:prstGeom prst="rect">
            <a:avLst/>
          </a:prstGeom>
        </p:spPr>
      </p:pic>
      <p:pic>
        <p:nvPicPr>
          <p:cNvPr id="77" name="Picture 76" descr="A close up of a logo&#10;&#10;Description generated with high confidence">
            <a:extLst>
              <a:ext uri="{FF2B5EF4-FFF2-40B4-BE49-F238E27FC236}">
                <a16:creationId xmlns:a16="http://schemas.microsoft.com/office/drawing/2014/main" id="{6E2A7547-7DB8-4681-8614-2141E837D775}"/>
              </a:ext>
            </a:extLst>
          </p:cNvPr>
          <p:cNvPicPr>
            <a:picLocks noChangeAspect="1"/>
          </p:cNvPicPr>
          <p:nvPr/>
        </p:nvPicPr>
        <p:blipFill>
          <a:blip r:embed="rId7"/>
          <a:stretch>
            <a:fillRect/>
          </a:stretch>
        </p:blipFill>
        <p:spPr>
          <a:xfrm>
            <a:off x="3550589" y="3530561"/>
            <a:ext cx="952633" cy="981212"/>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6E37D891-FFF7-4785-A1A2-153BD1506AE0}"/>
              </a:ext>
            </a:extLst>
          </p:cNvPr>
          <p:cNvPicPr>
            <a:picLocks noChangeAspect="1"/>
          </p:cNvPicPr>
          <p:nvPr/>
        </p:nvPicPr>
        <p:blipFill>
          <a:blip r:embed="rId8"/>
          <a:stretch>
            <a:fillRect/>
          </a:stretch>
        </p:blipFill>
        <p:spPr>
          <a:xfrm>
            <a:off x="7615871" y="3546783"/>
            <a:ext cx="952633" cy="952633"/>
          </a:xfrm>
          <a:prstGeom prst="rect">
            <a:avLst/>
          </a:prstGeom>
        </p:spPr>
      </p:pic>
      <p:pic>
        <p:nvPicPr>
          <p:cNvPr id="83" name="Picture 82">
            <a:extLst>
              <a:ext uri="{FF2B5EF4-FFF2-40B4-BE49-F238E27FC236}">
                <a16:creationId xmlns:a16="http://schemas.microsoft.com/office/drawing/2014/main" id="{42A431F4-012B-4228-832F-B2E99F867743}"/>
              </a:ext>
            </a:extLst>
          </p:cNvPr>
          <p:cNvPicPr>
            <a:picLocks noChangeAspect="1"/>
          </p:cNvPicPr>
          <p:nvPr/>
        </p:nvPicPr>
        <p:blipFill>
          <a:blip r:embed="rId9"/>
          <a:stretch>
            <a:fillRect/>
          </a:stretch>
        </p:blipFill>
        <p:spPr>
          <a:xfrm>
            <a:off x="3551077" y="5269377"/>
            <a:ext cx="952633" cy="819264"/>
          </a:xfrm>
          <a:prstGeom prst="rect">
            <a:avLst/>
          </a:prstGeom>
        </p:spPr>
      </p:pic>
      <p:sp>
        <p:nvSpPr>
          <p:cNvPr id="2" name="Title 1">
            <a:extLst>
              <a:ext uri="{FF2B5EF4-FFF2-40B4-BE49-F238E27FC236}">
                <a16:creationId xmlns:a16="http://schemas.microsoft.com/office/drawing/2014/main" id="{CAC63E65-5F12-471A-A829-DF7C0BFE1E0D}"/>
              </a:ext>
            </a:extLst>
          </p:cNvPr>
          <p:cNvSpPr>
            <a:spLocks noGrp="1"/>
          </p:cNvSpPr>
          <p:nvPr>
            <p:ph type="title"/>
          </p:nvPr>
        </p:nvSpPr>
        <p:spPr>
          <a:xfrm>
            <a:off x="2537460" y="1030798"/>
            <a:ext cx="3543300" cy="738664"/>
          </a:xfrm>
        </p:spPr>
        <p:txBody>
          <a:bodyPr/>
          <a:lstStyle/>
          <a:p>
            <a:r>
              <a:rPr lang="en-US" sz="4800" b="0" dirty="0">
                <a:latin typeface="+mn-lt"/>
              </a:rPr>
              <a:t>Service Bus</a:t>
            </a:r>
          </a:p>
        </p:txBody>
      </p:sp>
      <p:sp>
        <p:nvSpPr>
          <p:cNvPr id="5" name="arrow_15">
            <a:extLst>
              <a:ext uri="{FF2B5EF4-FFF2-40B4-BE49-F238E27FC236}">
                <a16:creationId xmlns:a16="http://schemas.microsoft.com/office/drawing/2014/main" id="{36806D0F-795C-40B7-8F21-0E7B1BF2AF19}"/>
              </a:ext>
            </a:extLst>
          </p:cNvPr>
          <p:cNvSpPr>
            <a:spLocks noChangeAspect="1" noEditPoints="1"/>
          </p:cNvSpPr>
          <p:nvPr/>
        </p:nvSpPr>
        <p:spPr bwMode="auto">
          <a:xfrm>
            <a:off x="1615999" y="1050803"/>
            <a:ext cx="701842" cy="69865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ln w="31750">
            <a:headEnd/>
            <a:tailEnd/>
          </a:ln>
          <a:extLst/>
        </p:spPr>
        <p:style>
          <a:lnRef idx="1">
            <a:schemeClr val="dk1"/>
          </a:lnRef>
          <a:fillRef idx="0">
            <a:schemeClr val="dk1"/>
          </a:fillRef>
          <a:effectRef idx="0">
            <a:schemeClr val="dk1"/>
          </a:effectRef>
          <a:fontRef idx="minor">
            <a:schemeClr val="tx1"/>
          </a:fontRef>
        </p:style>
        <p:txBody>
          <a:bodyPr vert="horz" wrap="square" lIns="89630" tIns="44814" rIns="89630" bIns="44814"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6" name="Text Placeholder 6">
            <a:extLst>
              <a:ext uri="{FF2B5EF4-FFF2-40B4-BE49-F238E27FC236}">
                <a16:creationId xmlns:a16="http://schemas.microsoft.com/office/drawing/2014/main" id="{D5DC748B-4010-4BE2-97CE-32714E1C9E2B}"/>
              </a:ext>
            </a:extLst>
          </p:cNvPr>
          <p:cNvSpPr txBox="1">
            <a:spLocks/>
          </p:cNvSpPr>
          <p:nvPr/>
        </p:nvSpPr>
        <p:spPr>
          <a:xfrm>
            <a:off x="2453640" y="1728514"/>
            <a:ext cx="4107180" cy="5638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Enterprise messaging</a:t>
            </a:r>
          </a:p>
        </p:txBody>
      </p:sp>
      <p:cxnSp>
        <p:nvCxnSpPr>
          <p:cNvPr id="58" name="Straight Arrow Connector 57">
            <a:extLst>
              <a:ext uri="{FF2B5EF4-FFF2-40B4-BE49-F238E27FC236}">
                <a16:creationId xmlns:a16="http://schemas.microsoft.com/office/drawing/2014/main" id="{9C256649-6A46-4FC3-ACDA-5969DBCC4CF7}"/>
              </a:ext>
            </a:extLst>
          </p:cNvPr>
          <p:cNvCxnSpPr>
            <a:cxnSpLocks/>
          </p:cNvCxnSpPr>
          <p:nvPr/>
        </p:nvCxnSpPr>
        <p:spPr>
          <a:xfrm>
            <a:off x="2502797"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FD31EB7-D322-4EFB-8A60-B2C1D70F8483}"/>
              </a:ext>
            </a:extLst>
          </p:cNvPr>
          <p:cNvCxnSpPr>
            <a:cxnSpLocks/>
          </p:cNvCxnSpPr>
          <p:nvPr/>
        </p:nvCxnSpPr>
        <p:spPr>
          <a:xfrm flipV="1">
            <a:off x="4535438"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94B1646-968A-462D-97B1-E4892C696450}"/>
              </a:ext>
            </a:extLst>
          </p:cNvPr>
          <p:cNvCxnSpPr>
            <a:cxnSpLocks/>
          </p:cNvCxnSpPr>
          <p:nvPr/>
        </p:nvCxnSpPr>
        <p:spPr>
          <a:xfrm>
            <a:off x="4027394" y="4547310"/>
            <a:ext cx="0" cy="69775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1238F4E-B3BB-4771-8D4E-82D3E20535B8}"/>
              </a:ext>
            </a:extLst>
          </p:cNvPr>
          <p:cNvCxnSpPr>
            <a:cxnSpLocks/>
          </p:cNvCxnSpPr>
          <p:nvPr/>
        </p:nvCxnSpPr>
        <p:spPr>
          <a:xfrm>
            <a:off x="6568079" y="4024024"/>
            <a:ext cx="101655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2A43679-73F8-4580-91C9-F10C7B7038A4}"/>
              </a:ext>
            </a:extLst>
          </p:cNvPr>
          <p:cNvCxnSpPr>
            <a:cxnSpLocks/>
          </p:cNvCxnSpPr>
          <p:nvPr/>
        </p:nvCxnSpPr>
        <p:spPr>
          <a:xfrm>
            <a:off x="8600720" y="4024024"/>
            <a:ext cx="1016554"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95B678A-3E34-4239-84ED-BE10DA9E4BC6}"/>
              </a:ext>
            </a:extLst>
          </p:cNvPr>
          <p:cNvCxnSpPr>
            <a:cxnSpLocks/>
          </p:cNvCxnSpPr>
          <p:nvPr/>
        </p:nvCxnSpPr>
        <p:spPr>
          <a:xfrm>
            <a:off x="10125318" y="4496505"/>
            <a:ext cx="0" cy="677438"/>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Arc 63">
            <a:extLst>
              <a:ext uri="{FF2B5EF4-FFF2-40B4-BE49-F238E27FC236}">
                <a16:creationId xmlns:a16="http://schemas.microsoft.com/office/drawing/2014/main" id="{202B3C3C-C105-4555-A3FD-90933B3F9E6F}"/>
              </a:ext>
            </a:extLst>
          </p:cNvPr>
          <p:cNvSpPr/>
          <p:nvPr/>
        </p:nvSpPr>
        <p:spPr>
          <a:xfrm rot="5400000">
            <a:off x="3396998" y="-610711"/>
            <a:ext cx="2372551" cy="10206887"/>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421D1202-16BB-4FB3-B184-614061602157}"/>
              </a:ext>
            </a:extLst>
          </p:cNvPr>
          <p:cNvSpPr txBox="1"/>
          <p:nvPr/>
        </p:nvSpPr>
        <p:spPr>
          <a:xfrm>
            <a:off x="1082430"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Container Instance</a:t>
            </a:r>
          </a:p>
        </p:txBody>
      </p:sp>
      <p:sp>
        <p:nvSpPr>
          <p:cNvPr id="66" name="TextBox 65">
            <a:extLst>
              <a:ext uri="{FF2B5EF4-FFF2-40B4-BE49-F238E27FC236}">
                <a16:creationId xmlns:a16="http://schemas.microsoft.com/office/drawing/2014/main" id="{5E6FC7BE-C996-4C7E-AA71-E6DB29005C50}"/>
              </a:ext>
            </a:extLst>
          </p:cNvPr>
          <p:cNvSpPr txBox="1"/>
          <p:nvPr/>
        </p:nvSpPr>
        <p:spPr>
          <a:xfrm>
            <a:off x="3241948"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Hubs</a:t>
            </a:r>
          </a:p>
        </p:txBody>
      </p:sp>
      <p:sp>
        <p:nvSpPr>
          <p:cNvPr id="67" name="TextBox 66">
            <a:extLst>
              <a:ext uri="{FF2B5EF4-FFF2-40B4-BE49-F238E27FC236}">
                <a16:creationId xmlns:a16="http://schemas.microsoft.com/office/drawing/2014/main" id="{4712EA72-CEC9-4925-B6AF-8A04087778A6}"/>
              </a:ext>
            </a:extLst>
          </p:cNvPr>
          <p:cNvSpPr txBox="1"/>
          <p:nvPr/>
        </p:nvSpPr>
        <p:spPr>
          <a:xfrm>
            <a:off x="5274589"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Grid</a:t>
            </a:r>
          </a:p>
        </p:txBody>
      </p:sp>
      <p:sp>
        <p:nvSpPr>
          <p:cNvPr id="68" name="TextBox 67">
            <a:extLst>
              <a:ext uri="{FF2B5EF4-FFF2-40B4-BE49-F238E27FC236}">
                <a16:creationId xmlns:a16="http://schemas.microsoft.com/office/drawing/2014/main" id="{91D456CF-CCB6-424B-B72E-A212AA6497EF}"/>
              </a:ext>
            </a:extLst>
          </p:cNvPr>
          <p:cNvSpPr txBox="1"/>
          <p:nvPr/>
        </p:nvSpPr>
        <p:spPr>
          <a:xfrm>
            <a:off x="7306744"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Relay</a:t>
            </a:r>
          </a:p>
        </p:txBody>
      </p:sp>
      <p:sp>
        <p:nvSpPr>
          <p:cNvPr id="69" name="TextBox 68">
            <a:extLst>
              <a:ext uri="{FF2B5EF4-FFF2-40B4-BE49-F238E27FC236}">
                <a16:creationId xmlns:a16="http://schemas.microsoft.com/office/drawing/2014/main" id="{8B918EE0-4591-4261-AE94-5399368E2AD7}"/>
              </a:ext>
            </a:extLst>
          </p:cNvPr>
          <p:cNvSpPr txBox="1"/>
          <p:nvPr/>
        </p:nvSpPr>
        <p:spPr>
          <a:xfrm>
            <a:off x="9339385"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Batch Process</a:t>
            </a:r>
          </a:p>
        </p:txBody>
      </p:sp>
      <p:sp>
        <p:nvSpPr>
          <p:cNvPr id="70" name="TextBox 69">
            <a:extLst>
              <a:ext uri="{FF2B5EF4-FFF2-40B4-BE49-F238E27FC236}">
                <a16:creationId xmlns:a16="http://schemas.microsoft.com/office/drawing/2014/main" id="{4690803F-F2FC-47A6-989B-D83DF8F49A75}"/>
              </a:ext>
            </a:extLst>
          </p:cNvPr>
          <p:cNvSpPr txBox="1"/>
          <p:nvPr/>
        </p:nvSpPr>
        <p:spPr>
          <a:xfrm>
            <a:off x="3241948"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Storage</a:t>
            </a:r>
          </a:p>
        </p:txBody>
      </p:sp>
      <p:sp>
        <p:nvSpPr>
          <p:cNvPr id="71" name="TextBox 70">
            <a:extLst>
              <a:ext uri="{FF2B5EF4-FFF2-40B4-BE49-F238E27FC236}">
                <a16:creationId xmlns:a16="http://schemas.microsoft.com/office/drawing/2014/main" id="{BDEC354A-7FE2-402A-838C-63548A58D455}"/>
              </a:ext>
            </a:extLst>
          </p:cNvPr>
          <p:cNvSpPr txBox="1"/>
          <p:nvPr/>
        </p:nvSpPr>
        <p:spPr>
          <a:xfrm>
            <a:off x="9339385"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Bill Customer</a:t>
            </a:r>
          </a:p>
        </p:txBody>
      </p:sp>
      <p:pic>
        <p:nvPicPr>
          <p:cNvPr id="94" name="Picture 93" descr="A picture containing sky&#10;&#10;Description generated with high confidence">
            <a:extLst>
              <a:ext uri="{FF2B5EF4-FFF2-40B4-BE49-F238E27FC236}">
                <a16:creationId xmlns:a16="http://schemas.microsoft.com/office/drawing/2014/main" id="{9189CCBD-4C88-492E-A455-E75239208707}"/>
              </a:ext>
            </a:extLst>
          </p:cNvPr>
          <p:cNvPicPr>
            <a:picLocks noChangeAspect="1"/>
          </p:cNvPicPr>
          <p:nvPr/>
        </p:nvPicPr>
        <p:blipFill>
          <a:blip r:embed="rId4"/>
          <a:stretch>
            <a:fillRect/>
          </a:stretch>
        </p:blipFill>
        <p:spPr>
          <a:xfrm>
            <a:off x="6136596" y="1220470"/>
            <a:ext cx="1016088" cy="1016088"/>
          </a:xfrm>
          <a:prstGeom prst="rect">
            <a:avLst/>
          </a:prstGeom>
        </p:spPr>
      </p:pic>
    </p:spTree>
    <p:extLst>
      <p:ext uri="{BB962C8B-B14F-4D97-AF65-F5344CB8AC3E}">
        <p14:creationId xmlns:p14="http://schemas.microsoft.com/office/powerpoint/2010/main" val="3132182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p:bldP spid="66" grpId="0"/>
      <p:bldP spid="67" grpId="0"/>
      <p:bldP spid="68" grpId="0"/>
      <p:bldP spid="69" grpId="0"/>
      <p:bldP spid="70" grpId="0"/>
      <p:bldP spid="7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itting&#10;&#10;Description generated with high confidence">
            <a:extLst>
              <a:ext uri="{FF2B5EF4-FFF2-40B4-BE49-F238E27FC236}">
                <a16:creationId xmlns:a16="http://schemas.microsoft.com/office/drawing/2014/main" id="{5F2458E2-614B-417C-A973-5D99AC7E0876}"/>
              </a:ext>
            </a:extLst>
          </p:cNvPr>
          <p:cNvPicPr>
            <a:picLocks noChangeAspect="1"/>
          </p:cNvPicPr>
          <p:nvPr/>
        </p:nvPicPr>
        <p:blipFill rotWithShape="1">
          <a:blip r:embed="rId2"/>
          <a:srcRect l="17" r="-28"/>
          <a:stretch/>
        </p:blipFill>
        <p:spPr>
          <a:xfrm>
            <a:off x="0" y="-185229"/>
            <a:ext cx="12192000" cy="7228458"/>
          </a:xfrm>
          <a:prstGeom prst="rect">
            <a:avLst/>
          </a:prstGeom>
        </p:spPr>
      </p:pic>
      <p:sp>
        <p:nvSpPr>
          <p:cNvPr id="3" name="Title 1">
            <a:extLst>
              <a:ext uri="{FF2B5EF4-FFF2-40B4-BE49-F238E27FC236}">
                <a16:creationId xmlns:a16="http://schemas.microsoft.com/office/drawing/2014/main" id="{91293620-32B9-4A99-B00D-D6D9435AE75B}"/>
              </a:ext>
            </a:extLst>
          </p:cNvPr>
          <p:cNvSpPr txBox="1">
            <a:spLocks/>
          </p:cNvSpPr>
          <p:nvPr/>
        </p:nvSpPr>
        <p:spPr>
          <a:xfrm>
            <a:off x="0" y="2439850"/>
            <a:ext cx="12192000" cy="1125515"/>
          </a:xfrm>
          <a:prstGeom prst="rect">
            <a:avLst/>
          </a:prstGeom>
          <a:solidFill>
            <a:schemeClr val="bg2">
              <a:alpha val="70000"/>
            </a:schemeClr>
          </a:solidFill>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800" dirty="0">
                <a:solidFill>
                  <a:schemeClr val="tx1"/>
                </a:solidFill>
              </a:rPr>
              <a:t>Facts</a:t>
            </a:r>
          </a:p>
        </p:txBody>
      </p:sp>
    </p:spTree>
    <p:extLst>
      <p:ext uri="{BB962C8B-B14F-4D97-AF65-F5344CB8AC3E}">
        <p14:creationId xmlns:p14="http://schemas.microsoft.com/office/powerpoint/2010/main" val="9970242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necklace&#10;&#10;Description generated with high confidence">
            <a:extLst>
              <a:ext uri="{FF2B5EF4-FFF2-40B4-BE49-F238E27FC236}">
                <a16:creationId xmlns:a16="http://schemas.microsoft.com/office/drawing/2014/main" id="{4F3BF389-5107-4D80-8145-4C0AB812CFBF}"/>
              </a:ext>
            </a:extLst>
          </p:cNvPr>
          <p:cNvPicPr>
            <a:picLocks noChangeAspect="1"/>
          </p:cNvPicPr>
          <p:nvPr/>
        </p:nvPicPr>
        <p:blipFill>
          <a:blip r:embed="rId2"/>
          <a:stretch>
            <a:fillRect/>
          </a:stretch>
        </p:blipFill>
        <p:spPr>
          <a:xfrm>
            <a:off x="-7957447" y="0"/>
            <a:ext cx="14053446" cy="6858000"/>
          </a:xfrm>
          <a:prstGeom prst="rect">
            <a:avLst/>
          </a:prstGeom>
        </p:spPr>
      </p:pic>
      <p:sp>
        <p:nvSpPr>
          <p:cNvPr id="4" name="Title 1">
            <a:extLst>
              <a:ext uri="{FF2B5EF4-FFF2-40B4-BE49-F238E27FC236}">
                <a16:creationId xmlns:a16="http://schemas.microsoft.com/office/drawing/2014/main" id="{B7A6422F-B331-421D-B57E-4CE2DD25300B}"/>
              </a:ext>
            </a:extLst>
          </p:cNvPr>
          <p:cNvSpPr txBox="1">
            <a:spLocks/>
          </p:cNvSpPr>
          <p:nvPr/>
        </p:nvSpPr>
        <p:spPr>
          <a:xfrm>
            <a:off x="-426722" y="1898829"/>
            <a:ext cx="6522721" cy="1125515"/>
          </a:xfrm>
          <a:prstGeom prst="rect">
            <a:avLst/>
          </a:prstGeom>
          <a:solidFill>
            <a:schemeClr val="tx1">
              <a:alpha val="68000"/>
            </a:schemeClr>
          </a:solidFill>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800" dirty="0">
                <a:solidFill>
                  <a:schemeClr val="bg1"/>
                </a:solidFill>
              </a:rPr>
              <a:t>Time series</a:t>
            </a:r>
          </a:p>
        </p:txBody>
      </p:sp>
      <p:pic>
        <p:nvPicPr>
          <p:cNvPr id="5" name="Picture 4" descr="A traffic light&#10;&#10;Description generated with very high confidence">
            <a:extLst>
              <a:ext uri="{FF2B5EF4-FFF2-40B4-BE49-F238E27FC236}">
                <a16:creationId xmlns:a16="http://schemas.microsoft.com/office/drawing/2014/main" id="{D374CE53-A35D-4673-BF76-CE7731BBC4FD}"/>
              </a:ext>
            </a:extLst>
          </p:cNvPr>
          <p:cNvPicPr>
            <a:picLocks noChangeAspect="1"/>
          </p:cNvPicPr>
          <p:nvPr/>
        </p:nvPicPr>
        <p:blipFill>
          <a:blip r:embed="rId3"/>
          <a:stretch>
            <a:fillRect/>
          </a:stretch>
        </p:blipFill>
        <p:spPr>
          <a:xfrm>
            <a:off x="6095999" y="0"/>
            <a:ext cx="10277856" cy="6858000"/>
          </a:xfrm>
          <a:prstGeom prst="rect">
            <a:avLst/>
          </a:prstGeom>
        </p:spPr>
      </p:pic>
      <p:sp>
        <p:nvSpPr>
          <p:cNvPr id="6" name="Title 1">
            <a:extLst>
              <a:ext uri="{FF2B5EF4-FFF2-40B4-BE49-F238E27FC236}">
                <a16:creationId xmlns:a16="http://schemas.microsoft.com/office/drawing/2014/main" id="{92B6CD7A-B813-497C-8E20-C24C6F7A2853}"/>
              </a:ext>
            </a:extLst>
          </p:cNvPr>
          <p:cNvSpPr txBox="1">
            <a:spLocks/>
          </p:cNvSpPr>
          <p:nvPr/>
        </p:nvSpPr>
        <p:spPr>
          <a:xfrm>
            <a:off x="6096000" y="1943753"/>
            <a:ext cx="6096000" cy="1125515"/>
          </a:xfrm>
          <a:prstGeom prst="rect">
            <a:avLst/>
          </a:prstGeom>
          <a:solidFill>
            <a:schemeClr val="bg2">
              <a:alpha val="85000"/>
            </a:schemeClr>
          </a:solidFill>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800" dirty="0">
                <a:solidFill>
                  <a:schemeClr val="tx1"/>
                </a:solidFill>
              </a:rPr>
              <a:t>Discrete</a:t>
            </a:r>
          </a:p>
        </p:txBody>
      </p:sp>
    </p:spTree>
    <p:extLst>
      <p:ext uri="{BB962C8B-B14F-4D97-AF65-F5344CB8AC3E}">
        <p14:creationId xmlns:p14="http://schemas.microsoft.com/office/powerpoint/2010/main" val="4258426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necklace&#10;&#10;Description generated with high confidence">
            <a:extLst>
              <a:ext uri="{FF2B5EF4-FFF2-40B4-BE49-F238E27FC236}">
                <a16:creationId xmlns:a16="http://schemas.microsoft.com/office/drawing/2014/main" id="{4F3BF389-5107-4D80-8145-4C0AB812CFBF}"/>
              </a:ext>
            </a:extLst>
          </p:cNvPr>
          <p:cNvPicPr>
            <a:picLocks noChangeAspect="1"/>
          </p:cNvPicPr>
          <p:nvPr/>
        </p:nvPicPr>
        <p:blipFill>
          <a:blip r:embed="rId2"/>
          <a:stretch>
            <a:fillRect/>
          </a:stretch>
        </p:blipFill>
        <p:spPr>
          <a:xfrm>
            <a:off x="-930724" y="0"/>
            <a:ext cx="14053446" cy="6858000"/>
          </a:xfrm>
          <a:prstGeom prst="rect">
            <a:avLst/>
          </a:prstGeom>
        </p:spPr>
      </p:pic>
      <p:sp>
        <p:nvSpPr>
          <p:cNvPr id="4" name="Title 1">
            <a:extLst>
              <a:ext uri="{FF2B5EF4-FFF2-40B4-BE49-F238E27FC236}">
                <a16:creationId xmlns:a16="http://schemas.microsoft.com/office/drawing/2014/main" id="{B7A6422F-B331-421D-B57E-4CE2DD25300B}"/>
              </a:ext>
            </a:extLst>
          </p:cNvPr>
          <p:cNvSpPr txBox="1">
            <a:spLocks/>
          </p:cNvSpPr>
          <p:nvPr/>
        </p:nvSpPr>
        <p:spPr>
          <a:xfrm>
            <a:off x="-426721" y="1898829"/>
            <a:ext cx="6096000" cy="1125515"/>
          </a:xfrm>
          <a:prstGeom prst="rect">
            <a:avLst/>
          </a:prstGeom>
          <a:solidFill>
            <a:schemeClr val="tx1">
              <a:alpha val="68000"/>
            </a:schemeClr>
          </a:solidFill>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800" dirty="0">
                <a:solidFill>
                  <a:schemeClr val="bg1"/>
                </a:solidFill>
              </a:rPr>
              <a:t>Time series</a:t>
            </a:r>
          </a:p>
        </p:txBody>
      </p:sp>
    </p:spTree>
    <p:extLst>
      <p:ext uri="{BB962C8B-B14F-4D97-AF65-F5344CB8AC3E}">
        <p14:creationId xmlns:p14="http://schemas.microsoft.com/office/powerpoint/2010/main" val="3883884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generated with high confidence">
            <a:extLst>
              <a:ext uri="{FF2B5EF4-FFF2-40B4-BE49-F238E27FC236}">
                <a16:creationId xmlns:a16="http://schemas.microsoft.com/office/drawing/2014/main" id="{2BFB9ADF-B391-4E29-B0B1-10EB799FF470}"/>
              </a:ext>
            </a:extLst>
          </p:cNvPr>
          <p:cNvPicPr>
            <a:picLocks noChangeAspect="1"/>
          </p:cNvPicPr>
          <p:nvPr/>
        </p:nvPicPr>
        <p:blipFill>
          <a:blip r:embed="rId3"/>
          <a:stretch>
            <a:fillRect/>
          </a:stretch>
        </p:blipFill>
        <p:spPr>
          <a:xfrm>
            <a:off x="3519093" y="3497437"/>
            <a:ext cx="1016088" cy="1046571"/>
          </a:xfrm>
          <a:prstGeom prst="rect">
            <a:avLst/>
          </a:prstGeom>
        </p:spPr>
      </p:pic>
      <p:pic>
        <p:nvPicPr>
          <p:cNvPr id="8" name="Picture 7" descr="A close up of a sign&#10;&#10;Description generated with high confidence">
            <a:extLst>
              <a:ext uri="{FF2B5EF4-FFF2-40B4-BE49-F238E27FC236}">
                <a16:creationId xmlns:a16="http://schemas.microsoft.com/office/drawing/2014/main" id="{7F3938D2-1B08-4C44-905C-1168517FEFC2}"/>
              </a:ext>
            </a:extLst>
          </p:cNvPr>
          <p:cNvPicPr>
            <a:picLocks noChangeAspect="1"/>
          </p:cNvPicPr>
          <p:nvPr/>
        </p:nvPicPr>
        <p:blipFill>
          <a:blip r:embed="rId4"/>
          <a:stretch>
            <a:fillRect/>
          </a:stretch>
        </p:blipFill>
        <p:spPr>
          <a:xfrm>
            <a:off x="1232956" y="3411199"/>
            <a:ext cx="1269841" cy="1219048"/>
          </a:xfrm>
          <a:prstGeom prst="rect">
            <a:avLst/>
          </a:prstGeom>
        </p:spPr>
      </p:pic>
      <p:pic>
        <p:nvPicPr>
          <p:cNvPr id="75" name="Picture 74" descr="A close up of a sign&#10;&#10;Description generated with very high confidence">
            <a:extLst>
              <a:ext uri="{FF2B5EF4-FFF2-40B4-BE49-F238E27FC236}">
                <a16:creationId xmlns:a16="http://schemas.microsoft.com/office/drawing/2014/main" id="{0B498CBD-513F-408C-88D7-B1D8C7F4A4F1}"/>
              </a:ext>
            </a:extLst>
          </p:cNvPr>
          <p:cNvPicPr>
            <a:picLocks noChangeAspect="1"/>
          </p:cNvPicPr>
          <p:nvPr/>
        </p:nvPicPr>
        <p:blipFill>
          <a:blip r:embed="rId5"/>
          <a:stretch>
            <a:fillRect/>
          </a:stretch>
        </p:blipFill>
        <p:spPr>
          <a:xfrm>
            <a:off x="5583229" y="3544407"/>
            <a:ext cx="952633" cy="952633"/>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6E37D891-FFF7-4785-A1A2-153BD1506AE0}"/>
              </a:ext>
            </a:extLst>
          </p:cNvPr>
          <p:cNvPicPr>
            <a:picLocks noChangeAspect="1"/>
          </p:cNvPicPr>
          <p:nvPr/>
        </p:nvPicPr>
        <p:blipFill>
          <a:blip r:embed="rId6"/>
          <a:stretch>
            <a:fillRect/>
          </a:stretch>
        </p:blipFill>
        <p:spPr>
          <a:xfrm>
            <a:off x="7615871" y="3546783"/>
            <a:ext cx="952633" cy="952633"/>
          </a:xfrm>
          <a:prstGeom prst="rect">
            <a:avLst/>
          </a:prstGeom>
        </p:spPr>
      </p:pic>
      <p:pic>
        <p:nvPicPr>
          <p:cNvPr id="81" name="Picture 80">
            <a:extLst>
              <a:ext uri="{FF2B5EF4-FFF2-40B4-BE49-F238E27FC236}">
                <a16:creationId xmlns:a16="http://schemas.microsoft.com/office/drawing/2014/main" id="{04947F0C-2840-414F-8D4E-55316A80E349}"/>
              </a:ext>
            </a:extLst>
          </p:cNvPr>
          <p:cNvPicPr>
            <a:picLocks noChangeAspect="1"/>
          </p:cNvPicPr>
          <p:nvPr/>
        </p:nvPicPr>
        <p:blipFill>
          <a:blip r:embed="rId7"/>
          <a:stretch>
            <a:fillRect/>
          </a:stretch>
        </p:blipFill>
        <p:spPr>
          <a:xfrm>
            <a:off x="9648513" y="5205670"/>
            <a:ext cx="952633" cy="952633"/>
          </a:xfrm>
          <a:prstGeom prst="rect">
            <a:avLst/>
          </a:prstGeom>
        </p:spPr>
      </p:pic>
      <p:pic>
        <p:nvPicPr>
          <p:cNvPr id="83" name="Picture 82">
            <a:extLst>
              <a:ext uri="{FF2B5EF4-FFF2-40B4-BE49-F238E27FC236}">
                <a16:creationId xmlns:a16="http://schemas.microsoft.com/office/drawing/2014/main" id="{42A431F4-012B-4228-832F-B2E99F867743}"/>
              </a:ext>
            </a:extLst>
          </p:cNvPr>
          <p:cNvPicPr>
            <a:picLocks noChangeAspect="1"/>
          </p:cNvPicPr>
          <p:nvPr/>
        </p:nvPicPr>
        <p:blipFill>
          <a:blip r:embed="rId8"/>
          <a:stretch>
            <a:fillRect/>
          </a:stretch>
        </p:blipFill>
        <p:spPr>
          <a:xfrm>
            <a:off x="3551077" y="5269377"/>
            <a:ext cx="952633" cy="819264"/>
          </a:xfrm>
          <a:prstGeom prst="rect">
            <a:avLst/>
          </a:prstGeom>
        </p:spPr>
      </p:pic>
      <p:pic>
        <p:nvPicPr>
          <p:cNvPr id="85" name="Picture 84" descr="A screen shot of a computer&#10;&#10;Description generated with high confidence">
            <a:extLst>
              <a:ext uri="{FF2B5EF4-FFF2-40B4-BE49-F238E27FC236}">
                <a16:creationId xmlns:a16="http://schemas.microsoft.com/office/drawing/2014/main" id="{FD812FB6-AF20-40A8-9DC2-E9951320FE6D}"/>
              </a:ext>
            </a:extLst>
          </p:cNvPr>
          <p:cNvPicPr>
            <a:picLocks noChangeAspect="1"/>
          </p:cNvPicPr>
          <p:nvPr/>
        </p:nvPicPr>
        <p:blipFill>
          <a:blip r:embed="rId9"/>
          <a:stretch>
            <a:fillRect/>
          </a:stretch>
        </p:blipFill>
        <p:spPr>
          <a:xfrm>
            <a:off x="9648513" y="3606784"/>
            <a:ext cx="952633" cy="885949"/>
          </a:xfrm>
          <a:prstGeom prst="rect">
            <a:avLst/>
          </a:prstGeom>
        </p:spPr>
      </p:pic>
      <p:sp>
        <p:nvSpPr>
          <p:cNvPr id="2" name="Title 1">
            <a:extLst>
              <a:ext uri="{FF2B5EF4-FFF2-40B4-BE49-F238E27FC236}">
                <a16:creationId xmlns:a16="http://schemas.microsoft.com/office/drawing/2014/main" id="{CAC63E65-5F12-471A-A829-DF7C0BFE1E0D}"/>
              </a:ext>
            </a:extLst>
          </p:cNvPr>
          <p:cNvSpPr>
            <a:spLocks noGrp="1"/>
          </p:cNvSpPr>
          <p:nvPr>
            <p:ph type="title"/>
          </p:nvPr>
        </p:nvSpPr>
        <p:spPr>
          <a:xfrm>
            <a:off x="2537460" y="1030798"/>
            <a:ext cx="3543300" cy="738664"/>
          </a:xfrm>
        </p:spPr>
        <p:txBody>
          <a:bodyPr/>
          <a:lstStyle/>
          <a:p>
            <a:r>
              <a:rPr lang="en-US" sz="4800" b="0" dirty="0">
                <a:latin typeface="+mn-lt"/>
              </a:rPr>
              <a:t>Event Hubs</a:t>
            </a:r>
          </a:p>
        </p:txBody>
      </p:sp>
      <p:sp>
        <p:nvSpPr>
          <p:cNvPr id="5" name="arrow_15">
            <a:extLst>
              <a:ext uri="{FF2B5EF4-FFF2-40B4-BE49-F238E27FC236}">
                <a16:creationId xmlns:a16="http://schemas.microsoft.com/office/drawing/2014/main" id="{36806D0F-795C-40B7-8F21-0E7B1BF2AF19}"/>
              </a:ext>
            </a:extLst>
          </p:cNvPr>
          <p:cNvSpPr>
            <a:spLocks noChangeAspect="1" noEditPoints="1"/>
          </p:cNvSpPr>
          <p:nvPr/>
        </p:nvSpPr>
        <p:spPr bwMode="auto">
          <a:xfrm>
            <a:off x="1615999" y="1050803"/>
            <a:ext cx="701842" cy="69865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ln w="31750">
            <a:headEnd/>
            <a:tailEnd/>
          </a:ln>
          <a:extLst/>
        </p:spPr>
        <p:style>
          <a:lnRef idx="1">
            <a:schemeClr val="dk1"/>
          </a:lnRef>
          <a:fillRef idx="0">
            <a:schemeClr val="dk1"/>
          </a:fillRef>
          <a:effectRef idx="0">
            <a:schemeClr val="dk1"/>
          </a:effectRef>
          <a:fontRef idx="minor">
            <a:schemeClr val="tx1"/>
          </a:fontRef>
        </p:style>
        <p:txBody>
          <a:bodyPr vert="horz" wrap="square" lIns="89630" tIns="44814" rIns="89630" bIns="44814"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6" name="Text Placeholder 6">
            <a:extLst>
              <a:ext uri="{FF2B5EF4-FFF2-40B4-BE49-F238E27FC236}">
                <a16:creationId xmlns:a16="http://schemas.microsoft.com/office/drawing/2014/main" id="{D5DC748B-4010-4BE2-97CE-32714E1C9E2B}"/>
              </a:ext>
            </a:extLst>
          </p:cNvPr>
          <p:cNvSpPr txBox="1">
            <a:spLocks/>
          </p:cNvSpPr>
          <p:nvPr/>
        </p:nvSpPr>
        <p:spPr>
          <a:xfrm>
            <a:off x="2453640" y="1728514"/>
            <a:ext cx="4107180" cy="5638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Streaming data</a:t>
            </a:r>
          </a:p>
        </p:txBody>
      </p:sp>
      <p:cxnSp>
        <p:nvCxnSpPr>
          <p:cNvPr id="58" name="Straight Arrow Connector 57">
            <a:extLst>
              <a:ext uri="{FF2B5EF4-FFF2-40B4-BE49-F238E27FC236}">
                <a16:creationId xmlns:a16="http://schemas.microsoft.com/office/drawing/2014/main" id="{9C256649-6A46-4FC3-ACDA-5969DBCC4CF7}"/>
              </a:ext>
            </a:extLst>
          </p:cNvPr>
          <p:cNvCxnSpPr>
            <a:cxnSpLocks/>
          </p:cNvCxnSpPr>
          <p:nvPr/>
        </p:nvCxnSpPr>
        <p:spPr>
          <a:xfrm>
            <a:off x="2502797"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FD31EB7-D322-4EFB-8A60-B2C1D70F8483}"/>
              </a:ext>
            </a:extLst>
          </p:cNvPr>
          <p:cNvCxnSpPr>
            <a:cxnSpLocks/>
          </p:cNvCxnSpPr>
          <p:nvPr/>
        </p:nvCxnSpPr>
        <p:spPr>
          <a:xfrm flipV="1">
            <a:off x="4535438"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94B1646-968A-462D-97B1-E4892C696450}"/>
              </a:ext>
            </a:extLst>
          </p:cNvPr>
          <p:cNvCxnSpPr>
            <a:cxnSpLocks/>
          </p:cNvCxnSpPr>
          <p:nvPr/>
        </p:nvCxnSpPr>
        <p:spPr>
          <a:xfrm>
            <a:off x="4027394" y="4547310"/>
            <a:ext cx="0" cy="69775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1238F4E-B3BB-4771-8D4E-82D3E20535B8}"/>
              </a:ext>
            </a:extLst>
          </p:cNvPr>
          <p:cNvCxnSpPr>
            <a:cxnSpLocks/>
          </p:cNvCxnSpPr>
          <p:nvPr/>
        </p:nvCxnSpPr>
        <p:spPr>
          <a:xfrm>
            <a:off x="6568079" y="4024024"/>
            <a:ext cx="101655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2A43679-73F8-4580-91C9-F10C7B7038A4}"/>
              </a:ext>
            </a:extLst>
          </p:cNvPr>
          <p:cNvCxnSpPr>
            <a:cxnSpLocks/>
          </p:cNvCxnSpPr>
          <p:nvPr/>
        </p:nvCxnSpPr>
        <p:spPr>
          <a:xfrm>
            <a:off x="8600720" y="4024024"/>
            <a:ext cx="1016554"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95B678A-3E34-4239-84ED-BE10DA9E4BC6}"/>
              </a:ext>
            </a:extLst>
          </p:cNvPr>
          <p:cNvCxnSpPr>
            <a:cxnSpLocks/>
          </p:cNvCxnSpPr>
          <p:nvPr/>
        </p:nvCxnSpPr>
        <p:spPr>
          <a:xfrm>
            <a:off x="10125318" y="4496505"/>
            <a:ext cx="0" cy="677438"/>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Arc 63">
            <a:extLst>
              <a:ext uri="{FF2B5EF4-FFF2-40B4-BE49-F238E27FC236}">
                <a16:creationId xmlns:a16="http://schemas.microsoft.com/office/drawing/2014/main" id="{202B3C3C-C105-4555-A3FD-90933B3F9E6F}"/>
              </a:ext>
            </a:extLst>
          </p:cNvPr>
          <p:cNvSpPr/>
          <p:nvPr/>
        </p:nvSpPr>
        <p:spPr>
          <a:xfrm rot="5400000">
            <a:off x="3396998" y="-610711"/>
            <a:ext cx="2372551" cy="10206887"/>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421D1202-16BB-4FB3-B184-614061602157}"/>
              </a:ext>
            </a:extLst>
          </p:cNvPr>
          <p:cNvSpPr txBox="1"/>
          <p:nvPr/>
        </p:nvSpPr>
        <p:spPr>
          <a:xfrm>
            <a:off x="1082430"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Data Producer</a:t>
            </a:r>
          </a:p>
        </p:txBody>
      </p:sp>
      <p:sp>
        <p:nvSpPr>
          <p:cNvPr id="66" name="TextBox 65">
            <a:extLst>
              <a:ext uri="{FF2B5EF4-FFF2-40B4-BE49-F238E27FC236}">
                <a16:creationId xmlns:a16="http://schemas.microsoft.com/office/drawing/2014/main" id="{5E6FC7BE-C996-4C7E-AA71-E6DB29005C50}"/>
              </a:ext>
            </a:extLst>
          </p:cNvPr>
          <p:cNvSpPr txBox="1"/>
          <p:nvPr/>
        </p:nvSpPr>
        <p:spPr>
          <a:xfrm>
            <a:off x="3241948" y="2920918"/>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Stream Ingestion</a:t>
            </a:r>
          </a:p>
        </p:txBody>
      </p:sp>
      <p:sp>
        <p:nvSpPr>
          <p:cNvPr id="67" name="TextBox 66">
            <a:extLst>
              <a:ext uri="{FF2B5EF4-FFF2-40B4-BE49-F238E27FC236}">
                <a16:creationId xmlns:a16="http://schemas.microsoft.com/office/drawing/2014/main" id="{4712EA72-CEC9-4925-B6AF-8A04087778A6}"/>
              </a:ext>
            </a:extLst>
          </p:cNvPr>
          <p:cNvSpPr txBox="1"/>
          <p:nvPr/>
        </p:nvSpPr>
        <p:spPr>
          <a:xfrm>
            <a:off x="5274589"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Grid</a:t>
            </a:r>
          </a:p>
        </p:txBody>
      </p:sp>
      <p:sp>
        <p:nvSpPr>
          <p:cNvPr id="68" name="TextBox 67">
            <a:extLst>
              <a:ext uri="{FF2B5EF4-FFF2-40B4-BE49-F238E27FC236}">
                <a16:creationId xmlns:a16="http://schemas.microsoft.com/office/drawing/2014/main" id="{91D456CF-CCB6-424B-B72E-A212AA6497EF}"/>
              </a:ext>
            </a:extLst>
          </p:cNvPr>
          <p:cNvSpPr txBox="1"/>
          <p:nvPr/>
        </p:nvSpPr>
        <p:spPr>
          <a:xfrm>
            <a:off x="7306744"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Relay</a:t>
            </a:r>
          </a:p>
        </p:txBody>
      </p:sp>
      <p:sp>
        <p:nvSpPr>
          <p:cNvPr id="69" name="TextBox 68">
            <a:extLst>
              <a:ext uri="{FF2B5EF4-FFF2-40B4-BE49-F238E27FC236}">
                <a16:creationId xmlns:a16="http://schemas.microsoft.com/office/drawing/2014/main" id="{8B918EE0-4591-4261-AE94-5399368E2AD7}"/>
              </a:ext>
            </a:extLst>
          </p:cNvPr>
          <p:cNvSpPr txBox="1"/>
          <p:nvPr/>
        </p:nvSpPr>
        <p:spPr>
          <a:xfrm>
            <a:off x="9339385"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On-Prem Instance</a:t>
            </a:r>
          </a:p>
        </p:txBody>
      </p:sp>
      <p:sp>
        <p:nvSpPr>
          <p:cNvPr id="70" name="TextBox 69">
            <a:extLst>
              <a:ext uri="{FF2B5EF4-FFF2-40B4-BE49-F238E27FC236}">
                <a16:creationId xmlns:a16="http://schemas.microsoft.com/office/drawing/2014/main" id="{4690803F-F2FC-47A6-989B-D83DF8F49A75}"/>
              </a:ext>
            </a:extLst>
          </p:cNvPr>
          <p:cNvSpPr txBox="1"/>
          <p:nvPr/>
        </p:nvSpPr>
        <p:spPr>
          <a:xfrm>
            <a:off x="3241948"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Storage</a:t>
            </a:r>
          </a:p>
        </p:txBody>
      </p:sp>
      <p:sp>
        <p:nvSpPr>
          <p:cNvPr id="71" name="TextBox 70">
            <a:extLst>
              <a:ext uri="{FF2B5EF4-FFF2-40B4-BE49-F238E27FC236}">
                <a16:creationId xmlns:a16="http://schemas.microsoft.com/office/drawing/2014/main" id="{BDEC354A-7FE2-402A-838C-63548A58D455}"/>
              </a:ext>
            </a:extLst>
          </p:cNvPr>
          <p:cNvSpPr txBox="1"/>
          <p:nvPr/>
        </p:nvSpPr>
        <p:spPr>
          <a:xfrm>
            <a:off x="9339385"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Service Bus</a:t>
            </a:r>
          </a:p>
        </p:txBody>
      </p:sp>
      <p:pic>
        <p:nvPicPr>
          <p:cNvPr id="10" name="Picture 9" descr="A close up of a sign&#10;&#10;Description generated with high confidence">
            <a:extLst>
              <a:ext uri="{FF2B5EF4-FFF2-40B4-BE49-F238E27FC236}">
                <a16:creationId xmlns:a16="http://schemas.microsoft.com/office/drawing/2014/main" id="{F4AECCC7-C578-4496-A884-58B32E4F06B6}"/>
              </a:ext>
            </a:extLst>
          </p:cNvPr>
          <p:cNvPicPr>
            <a:picLocks noChangeAspect="1"/>
          </p:cNvPicPr>
          <p:nvPr/>
        </p:nvPicPr>
        <p:blipFill>
          <a:blip r:embed="rId3"/>
          <a:stretch>
            <a:fillRect/>
          </a:stretch>
        </p:blipFill>
        <p:spPr>
          <a:xfrm>
            <a:off x="5784762" y="1205228"/>
            <a:ext cx="1016088" cy="1046571"/>
          </a:xfrm>
          <a:prstGeom prst="rect">
            <a:avLst/>
          </a:prstGeom>
        </p:spPr>
      </p:pic>
    </p:spTree>
    <p:extLst>
      <p:ext uri="{BB962C8B-B14F-4D97-AF65-F5344CB8AC3E}">
        <p14:creationId xmlns:p14="http://schemas.microsoft.com/office/powerpoint/2010/main" val="3797578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p:bldP spid="66" grpId="0"/>
      <p:bldP spid="67" grpId="0"/>
      <p:bldP spid="68" grpId="0"/>
      <p:bldP spid="69" grpId="0"/>
      <p:bldP spid="70" grpId="0"/>
      <p:bldP spid="7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raffic light&#10;&#10;Description generated with very high confidence">
            <a:extLst>
              <a:ext uri="{FF2B5EF4-FFF2-40B4-BE49-F238E27FC236}">
                <a16:creationId xmlns:a16="http://schemas.microsoft.com/office/drawing/2014/main" id="{D374CE53-A35D-4673-BF76-CE7731BBC4FD}"/>
              </a:ext>
            </a:extLst>
          </p:cNvPr>
          <p:cNvPicPr>
            <a:picLocks noChangeAspect="1"/>
          </p:cNvPicPr>
          <p:nvPr/>
        </p:nvPicPr>
        <p:blipFill>
          <a:blip r:embed="rId2"/>
          <a:stretch>
            <a:fillRect/>
          </a:stretch>
        </p:blipFill>
        <p:spPr>
          <a:xfrm>
            <a:off x="-1" y="0"/>
            <a:ext cx="11933733" cy="7962900"/>
          </a:xfrm>
          <a:prstGeom prst="rect">
            <a:avLst/>
          </a:prstGeom>
        </p:spPr>
      </p:pic>
      <p:sp>
        <p:nvSpPr>
          <p:cNvPr id="6" name="Title 1">
            <a:extLst>
              <a:ext uri="{FF2B5EF4-FFF2-40B4-BE49-F238E27FC236}">
                <a16:creationId xmlns:a16="http://schemas.microsoft.com/office/drawing/2014/main" id="{92B6CD7A-B813-497C-8E20-C24C6F7A2853}"/>
              </a:ext>
            </a:extLst>
          </p:cNvPr>
          <p:cNvSpPr txBox="1">
            <a:spLocks/>
          </p:cNvSpPr>
          <p:nvPr/>
        </p:nvSpPr>
        <p:spPr>
          <a:xfrm>
            <a:off x="6096000" y="1943753"/>
            <a:ext cx="6096000" cy="1125515"/>
          </a:xfrm>
          <a:prstGeom prst="rect">
            <a:avLst/>
          </a:prstGeom>
          <a:solidFill>
            <a:schemeClr val="bg2">
              <a:alpha val="85000"/>
            </a:schemeClr>
          </a:solidFill>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800" dirty="0">
                <a:solidFill>
                  <a:schemeClr val="tx1"/>
                </a:solidFill>
              </a:rPr>
              <a:t>Discrete</a:t>
            </a:r>
          </a:p>
        </p:txBody>
      </p:sp>
    </p:spTree>
    <p:extLst>
      <p:ext uri="{BB962C8B-B14F-4D97-AF65-F5344CB8AC3E}">
        <p14:creationId xmlns:p14="http://schemas.microsoft.com/office/powerpoint/2010/main" val="152726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5" y="4050502"/>
            <a:ext cx="2666297" cy="1272976"/>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Send one event to multiple event handlers</a:t>
            </a:r>
          </a:p>
        </p:txBody>
      </p:sp>
      <p:sp>
        <p:nvSpPr>
          <p:cNvPr id="61" name="TextBox 60"/>
          <p:cNvSpPr txBox="1"/>
          <p:nvPr/>
        </p:nvSpPr>
        <p:spPr>
          <a:xfrm>
            <a:off x="8420881" y="4050502"/>
            <a:ext cx="2455376" cy="947111"/>
          </a:xfrm>
          <a:prstGeom prst="rect">
            <a:avLst/>
          </a:prstGeom>
          <a:noFill/>
        </p:spPr>
        <p:txBody>
          <a:bodyPr wrap="square" lIns="91414" tIns="146263" rIns="182828" bIns="146263" rtlCol="0">
            <a:spAutoFit/>
          </a:bodyPr>
          <a:lstStyle/>
          <a:p>
            <a:pPr algn="ctr">
              <a:lnSpc>
                <a:spcPct val="90000"/>
              </a:lnSpc>
              <a:spcAft>
                <a:spcPts val="588"/>
              </a:spcAft>
              <a:defRPr/>
            </a:pPr>
            <a:r>
              <a:rPr lang="en-GB" sz="2353">
                <a:gradFill>
                  <a:gsLst>
                    <a:gs pos="2917">
                      <a:srgbClr val="353535"/>
                    </a:gs>
                    <a:gs pos="30000">
                      <a:srgbClr val="353535"/>
                    </a:gs>
                  </a:gsLst>
                  <a:lin ang="5400000" scaled="0"/>
                </a:gradFill>
                <a:latin typeface="Segoe UI Semilight"/>
              </a:rPr>
              <a:t>Reliably deliver events at scale</a:t>
            </a:r>
          </a:p>
        </p:txBody>
      </p:sp>
      <p:sp>
        <p:nvSpPr>
          <p:cNvPr id="60" name="TextBox 59"/>
          <p:cNvSpPr txBox="1"/>
          <p:nvPr/>
        </p:nvSpPr>
        <p:spPr>
          <a:xfrm>
            <a:off x="1317703" y="4050502"/>
            <a:ext cx="2580204" cy="1272976"/>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Send events to specific event handlers</a:t>
            </a:r>
          </a:p>
        </p:txBody>
      </p:sp>
      <p:sp>
        <p:nvSpPr>
          <p:cNvPr id="3" name="Title 2"/>
          <p:cNvSpPr>
            <a:spLocks noGrp="1"/>
          </p:cNvSpPr>
          <p:nvPr>
            <p:ph type="title"/>
          </p:nvPr>
        </p:nvSpPr>
        <p:spPr>
          <a:xfrm>
            <a:off x="576699" y="448700"/>
            <a:ext cx="10801919" cy="708977"/>
          </a:xfrm>
        </p:spPr>
        <p:txBody>
          <a:bodyPr/>
          <a:lstStyle/>
          <a:p>
            <a:r>
              <a:rPr lang="en-US" sz="4607" dirty="0"/>
              <a:t>Event Grid capabilities</a:t>
            </a:r>
          </a:p>
        </p:txBody>
      </p:sp>
      <p:grpSp>
        <p:nvGrpSpPr>
          <p:cNvPr id="7" name="Group 6">
            <a:extLst>
              <a:ext uri="{FF2B5EF4-FFF2-40B4-BE49-F238E27FC236}">
                <a16:creationId xmlns:a16="http://schemas.microsoft.com/office/drawing/2014/main" id="{F26012C2-286E-4327-A69C-2E205341D07F}"/>
              </a:ext>
            </a:extLst>
          </p:cNvPr>
          <p:cNvGrpSpPr/>
          <p:nvPr/>
        </p:nvGrpSpPr>
        <p:grpSpPr>
          <a:xfrm>
            <a:off x="5316674" y="2303808"/>
            <a:ext cx="1685437" cy="1685437"/>
            <a:chOff x="5423284" y="2349507"/>
            <a:chExt cx="1719234" cy="1719234"/>
          </a:xfrm>
          <a:solidFill>
            <a:srgbClr val="7030A0"/>
          </a:solidFill>
        </p:grpSpPr>
        <p:sp>
          <p:nvSpPr>
            <p:cNvPr id="195" name="Oval 194"/>
            <p:cNvSpPr/>
            <p:nvPr/>
          </p:nvSpPr>
          <p:spPr bwMode="auto">
            <a:xfrm>
              <a:off x="5423284" y="2349507"/>
              <a:ext cx="1719234" cy="171923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Relationship_F003" title="Icon of three boxes connected by lines">
              <a:extLst>
                <a:ext uri="{FF2B5EF4-FFF2-40B4-BE49-F238E27FC236}">
                  <a16:creationId xmlns:a16="http://schemas.microsoft.com/office/drawing/2014/main" id="{F5C6701B-4F10-4D30-B7EC-91039F9B3B1B}"/>
                </a:ext>
              </a:extLst>
            </p:cNvPr>
            <p:cNvSpPr>
              <a:spLocks noChangeAspect="1" noEditPoints="1"/>
            </p:cNvSpPr>
            <p:nvPr/>
          </p:nvSpPr>
          <p:spPr bwMode="auto">
            <a:xfrm>
              <a:off x="5727494" y="2750124"/>
              <a:ext cx="981486" cy="91800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a:solidFill>
                  <a:srgbClr val="353535"/>
                </a:solidFill>
                <a:latin typeface="Segoe UI Semilight"/>
              </a:endParaRPr>
            </a:p>
          </p:txBody>
        </p:sp>
      </p:grpSp>
      <p:grpSp>
        <p:nvGrpSpPr>
          <p:cNvPr id="6" name="Group 5">
            <a:extLst>
              <a:ext uri="{FF2B5EF4-FFF2-40B4-BE49-F238E27FC236}">
                <a16:creationId xmlns:a16="http://schemas.microsoft.com/office/drawing/2014/main" id="{6C43AEAB-ED5D-407A-8BD9-954900F1ABDF}"/>
              </a:ext>
            </a:extLst>
          </p:cNvPr>
          <p:cNvGrpSpPr/>
          <p:nvPr/>
        </p:nvGrpSpPr>
        <p:grpSpPr>
          <a:xfrm>
            <a:off x="1760329" y="2303808"/>
            <a:ext cx="1685437" cy="1685437"/>
            <a:chOff x="1795627" y="2349507"/>
            <a:chExt cx="1719234" cy="1719234"/>
          </a:xfrm>
          <a:solidFill>
            <a:srgbClr val="7030A0"/>
          </a:solidFill>
        </p:grpSpPr>
        <p:sp>
          <p:nvSpPr>
            <p:cNvPr id="54" name="Oval 53">
              <a:extLst>
                <a:ext uri="{FF2B5EF4-FFF2-40B4-BE49-F238E27FC236}">
                  <a16:creationId xmlns:a16="http://schemas.microsoft.com/office/drawing/2014/main" id="{EB7255E4-AE7D-4374-B001-84A05BAAC449}"/>
                </a:ext>
              </a:extLst>
            </p:cNvPr>
            <p:cNvSpPr/>
            <p:nvPr/>
          </p:nvSpPr>
          <p:spPr bwMode="auto">
            <a:xfrm>
              <a:off x="1795627" y="2349507"/>
              <a:ext cx="1719234" cy="171923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arrow_16" title="Icon of two arrows that crisscross">
              <a:extLst>
                <a:ext uri="{FF2B5EF4-FFF2-40B4-BE49-F238E27FC236}">
                  <a16:creationId xmlns:a16="http://schemas.microsoft.com/office/drawing/2014/main" id="{4C08E6BB-B77C-45B5-95C9-2A82D2FF7BA4}"/>
                </a:ext>
              </a:extLst>
            </p:cNvPr>
            <p:cNvSpPr>
              <a:spLocks noChangeAspect="1" noEditPoints="1"/>
            </p:cNvSpPr>
            <p:nvPr/>
          </p:nvSpPr>
          <p:spPr bwMode="auto">
            <a:xfrm>
              <a:off x="2032493" y="2750124"/>
              <a:ext cx="1245502" cy="918000"/>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a:solidFill>
                  <a:srgbClr val="353535"/>
                </a:solidFill>
                <a:latin typeface="Segoe UI Semilight"/>
              </a:endParaRPr>
            </a:p>
          </p:txBody>
        </p:sp>
      </p:grpSp>
      <p:grpSp>
        <p:nvGrpSpPr>
          <p:cNvPr id="8" name="Group 7">
            <a:extLst>
              <a:ext uri="{FF2B5EF4-FFF2-40B4-BE49-F238E27FC236}">
                <a16:creationId xmlns:a16="http://schemas.microsoft.com/office/drawing/2014/main" id="{BA2EFE0B-F1F3-4838-9356-53833335A38E}"/>
              </a:ext>
            </a:extLst>
          </p:cNvPr>
          <p:cNvGrpSpPr/>
          <p:nvPr/>
        </p:nvGrpSpPr>
        <p:grpSpPr>
          <a:xfrm>
            <a:off x="8805848" y="2303808"/>
            <a:ext cx="1685437" cy="1685437"/>
            <a:chOff x="8982423" y="2349507"/>
            <a:chExt cx="1719234" cy="1719234"/>
          </a:xfrm>
          <a:solidFill>
            <a:srgbClr val="7030A0"/>
          </a:solidFill>
        </p:grpSpPr>
        <p:sp>
          <p:nvSpPr>
            <p:cNvPr id="207" name="Oval 206"/>
            <p:cNvSpPr/>
            <p:nvPr/>
          </p:nvSpPr>
          <p:spPr bwMode="auto">
            <a:xfrm>
              <a:off x="8982423" y="2349507"/>
              <a:ext cx="1719234" cy="171923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globe" title="Icon of the earth">
              <a:extLst>
                <a:ext uri="{FF2B5EF4-FFF2-40B4-BE49-F238E27FC236}">
                  <a16:creationId xmlns:a16="http://schemas.microsoft.com/office/drawing/2014/main" id="{3959C8FE-53C9-491C-B4FC-F60A00D1CEA8}"/>
                </a:ext>
              </a:extLst>
            </p:cNvPr>
            <p:cNvSpPr>
              <a:spLocks noChangeAspect="1" noEditPoints="1"/>
            </p:cNvSpPr>
            <p:nvPr/>
          </p:nvSpPr>
          <p:spPr bwMode="auto">
            <a:xfrm>
              <a:off x="9384596" y="2750124"/>
              <a:ext cx="914888" cy="91800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a:solidFill>
                  <a:srgbClr val="353535"/>
                </a:solidFill>
                <a:latin typeface="Segoe UI Semilight"/>
              </a:endParaRPr>
            </a:p>
          </p:txBody>
        </p:sp>
      </p:grpSp>
    </p:spTree>
    <p:extLst>
      <p:ext uri="{BB962C8B-B14F-4D97-AF65-F5344CB8AC3E}">
        <p14:creationId xmlns:p14="http://schemas.microsoft.com/office/powerpoint/2010/main" val="3145287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1" grpId="0"/>
      <p:bldP spid="6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DE2EFD-685B-4437-B9AA-0C3A627BD50A}"/>
              </a:ext>
            </a:extLst>
          </p:cNvPr>
          <p:cNvPicPr>
            <a:picLocks noChangeAspect="1"/>
          </p:cNvPicPr>
          <p:nvPr/>
        </p:nvPicPr>
        <p:blipFill>
          <a:blip r:embed="rId3"/>
          <a:stretch>
            <a:fillRect/>
          </a:stretch>
        </p:blipFill>
        <p:spPr>
          <a:xfrm>
            <a:off x="3550589" y="5284467"/>
            <a:ext cx="1016088" cy="873836"/>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7B9EA171-E4DF-457D-9FF3-145F7F13AB83}"/>
              </a:ext>
            </a:extLst>
          </p:cNvPr>
          <p:cNvPicPr>
            <a:picLocks noChangeAspect="1"/>
          </p:cNvPicPr>
          <p:nvPr/>
        </p:nvPicPr>
        <p:blipFill>
          <a:blip r:embed="rId4"/>
          <a:stretch>
            <a:fillRect/>
          </a:stretch>
        </p:blipFill>
        <p:spPr>
          <a:xfrm>
            <a:off x="5572716" y="3524186"/>
            <a:ext cx="1016088" cy="1016088"/>
          </a:xfrm>
          <a:prstGeom prst="rect">
            <a:avLst/>
          </a:prstGeom>
        </p:spPr>
      </p:pic>
      <p:pic>
        <p:nvPicPr>
          <p:cNvPr id="73" name="Picture 72">
            <a:extLst>
              <a:ext uri="{FF2B5EF4-FFF2-40B4-BE49-F238E27FC236}">
                <a16:creationId xmlns:a16="http://schemas.microsoft.com/office/drawing/2014/main" id="{B292A761-CCC4-40DF-9BC9-7B2CF023D651}"/>
              </a:ext>
            </a:extLst>
          </p:cNvPr>
          <p:cNvPicPr>
            <a:picLocks noChangeAspect="1"/>
          </p:cNvPicPr>
          <p:nvPr/>
        </p:nvPicPr>
        <p:blipFill>
          <a:blip r:embed="rId5"/>
          <a:stretch>
            <a:fillRect/>
          </a:stretch>
        </p:blipFill>
        <p:spPr>
          <a:xfrm>
            <a:off x="1413473" y="3625746"/>
            <a:ext cx="952633" cy="914528"/>
          </a:xfrm>
          <a:prstGeom prst="rect">
            <a:avLst/>
          </a:prstGeom>
        </p:spPr>
      </p:pic>
      <p:pic>
        <p:nvPicPr>
          <p:cNvPr id="77" name="Picture 76" descr="A close up of a logo&#10;&#10;Description generated with high confidence">
            <a:extLst>
              <a:ext uri="{FF2B5EF4-FFF2-40B4-BE49-F238E27FC236}">
                <a16:creationId xmlns:a16="http://schemas.microsoft.com/office/drawing/2014/main" id="{6E2A7547-7DB8-4681-8614-2141E837D775}"/>
              </a:ext>
            </a:extLst>
          </p:cNvPr>
          <p:cNvPicPr>
            <a:picLocks noChangeAspect="1"/>
          </p:cNvPicPr>
          <p:nvPr/>
        </p:nvPicPr>
        <p:blipFill>
          <a:blip r:embed="rId6"/>
          <a:stretch>
            <a:fillRect/>
          </a:stretch>
        </p:blipFill>
        <p:spPr>
          <a:xfrm>
            <a:off x="3550589" y="3530561"/>
            <a:ext cx="952633" cy="981212"/>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6E37D891-FFF7-4785-A1A2-153BD1506AE0}"/>
              </a:ext>
            </a:extLst>
          </p:cNvPr>
          <p:cNvPicPr>
            <a:picLocks noChangeAspect="1"/>
          </p:cNvPicPr>
          <p:nvPr/>
        </p:nvPicPr>
        <p:blipFill>
          <a:blip r:embed="rId7"/>
          <a:stretch>
            <a:fillRect/>
          </a:stretch>
        </p:blipFill>
        <p:spPr>
          <a:xfrm>
            <a:off x="7615871" y="3546783"/>
            <a:ext cx="952633" cy="952633"/>
          </a:xfrm>
          <a:prstGeom prst="rect">
            <a:avLst/>
          </a:prstGeom>
        </p:spPr>
      </p:pic>
      <p:pic>
        <p:nvPicPr>
          <p:cNvPr id="81" name="Picture 80">
            <a:extLst>
              <a:ext uri="{FF2B5EF4-FFF2-40B4-BE49-F238E27FC236}">
                <a16:creationId xmlns:a16="http://schemas.microsoft.com/office/drawing/2014/main" id="{04947F0C-2840-414F-8D4E-55316A80E349}"/>
              </a:ext>
            </a:extLst>
          </p:cNvPr>
          <p:cNvPicPr>
            <a:picLocks noChangeAspect="1"/>
          </p:cNvPicPr>
          <p:nvPr/>
        </p:nvPicPr>
        <p:blipFill>
          <a:blip r:embed="rId8"/>
          <a:stretch>
            <a:fillRect/>
          </a:stretch>
        </p:blipFill>
        <p:spPr>
          <a:xfrm>
            <a:off x="9648513" y="5205670"/>
            <a:ext cx="952633" cy="952633"/>
          </a:xfrm>
          <a:prstGeom prst="rect">
            <a:avLst/>
          </a:prstGeom>
        </p:spPr>
      </p:pic>
      <p:pic>
        <p:nvPicPr>
          <p:cNvPr id="85" name="Picture 84" descr="A screen shot of a computer&#10;&#10;Description generated with high confidence">
            <a:extLst>
              <a:ext uri="{FF2B5EF4-FFF2-40B4-BE49-F238E27FC236}">
                <a16:creationId xmlns:a16="http://schemas.microsoft.com/office/drawing/2014/main" id="{FD812FB6-AF20-40A8-9DC2-E9951320FE6D}"/>
              </a:ext>
            </a:extLst>
          </p:cNvPr>
          <p:cNvPicPr>
            <a:picLocks noChangeAspect="1"/>
          </p:cNvPicPr>
          <p:nvPr/>
        </p:nvPicPr>
        <p:blipFill>
          <a:blip r:embed="rId9"/>
          <a:stretch>
            <a:fillRect/>
          </a:stretch>
        </p:blipFill>
        <p:spPr>
          <a:xfrm>
            <a:off x="9648513" y="3606784"/>
            <a:ext cx="952633" cy="885949"/>
          </a:xfrm>
          <a:prstGeom prst="rect">
            <a:avLst/>
          </a:prstGeom>
        </p:spPr>
      </p:pic>
      <p:sp>
        <p:nvSpPr>
          <p:cNvPr id="2" name="Title 1">
            <a:extLst>
              <a:ext uri="{FF2B5EF4-FFF2-40B4-BE49-F238E27FC236}">
                <a16:creationId xmlns:a16="http://schemas.microsoft.com/office/drawing/2014/main" id="{CAC63E65-5F12-471A-A829-DF7C0BFE1E0D}"/>
              </a:ext>
            </a:extLst>
          </p:cNvPr>
          <p:cNvSpPr>
            <a:spLocks noGrp="1"/>
          </p:cNvSpPr>
          <p:nvPr>
            <p:ph type="title"/>
          </p:nvPr>
        </p:nvSpPr>
        <p:spPr>
          <a:xfrm>
            <a:off x="2537460" y="1030798"/>
            <a:ext cx="3543300" cy="738664"/>
          </a:xfrm>
        </p:spPr>
        <p:txBody>
          <a:bodyPr/>
          <a:lstStyle/>
          <a:p>
            <a:r>
              <a:rPr lang="en-US" sz="4800" b="0" dirty="0">
                <a:latin typeface="+mn-lt"/>
              </a:rPr>
              <a:t>Event Grid</a:t>
            </a:r>
          </a:p>
        </p:txBody>
      </p:sp>
      <p:sp>
        <p:nvSpPr>
          <p:cNvPr id="5" name="arrow_15">
            <a:extLst>
              <a:ext uri="{FF2B5EF4-FFF2-40B4-BE49-F238E27FC236}">
                <a16:creationId xmlns:a16="http://schemas.microsoft.com/office/drawing/2014/main" id="{36806D0F-795C-40B7-8F21-0E7B1BF2AF19}"/>
              </a:ext>
            </a:extLst>
          </p:cNvPr>
          <p:cNvSpPr>
            <a:spLocks noChangeAspect="1" noEditPoints="1"/>
          </p:cNvSpPr>
          <p:nvPr/>
        </p:nvSpPr>
        <p:spPr bwMode="auto">
          <a:xfrm>
            <a:off x="1615999" y="1050803"/>
            <a:ext cx="701842" cy="69865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ln w="31750">
            <a:headEnd/>
            <a:tailEnd/>
          </a:ln>
          <a:extLst/>
        </p:spPr>
        <p:style>
          <a:lnRef idx="1">
            <a:schemeClr val="dk1"/>
          </a:lnRef>
          <a:fillRef idx="0">
            <a:schemeClr val="dk1"/>
          </a:fillRef>
          <a:effectRef idx="0">
            <a:schemeClr val="dk1"/>
          </a:effectRef>
          <a:fontRef idx="minor">
            <a:schemeClr val="tx1"/>
          </a:fontRef>
        </p:style>
        <p:txBody>
          <a:bodyPr vert="horz" wrap="square" lIns="89630" tIns="44814" rIns="89630" bIns="44814"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6" name="Text Placeholder 6">
            <a:extLst>
              <a:ext uri="{FF2B5EF4-FFF2-40B4-BE49-F238E27FC236}">
                <a16:creationId xmlns:a16="http://schemas.microsoft.com/office/drawing/2014/main" id="{D5DC748B-4010-4BE2-97CE-32714E1C9E2B}"/>
              </a:ext>
            </a:extLst>
          </p:cNvPr>
          <p:cNvSpPr txBox="1">
            <a:spLocks/>
          </p:cNvSpPr>
          <p:nvPr/>
        </p:nvSpPr>
        <p:spPr>
          <a:xfrm>
            <a:off x="2453639" y="1728514"/>
            <a:ext cx="4391841" cy="5638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Event based programming</a:t>
            </a:r>
          </a:p>
        </p:txBody>
      </p:sp>
      <p:cxnSp>
        <p:nvCxnSpPr>
          <p:cNvPr id="58" name="Straight Arrow Connector 57">
            <a:extLst>
              <a:ext uri="{FF2B5EF4-FFF2-40B4-BE49-F238E27FC236}">
                <a16:creationId xmlns:a16="http://schemas.microsoft.com/office/drawing/2014/main" id="{9C256649-6A46-4FC3-ACDA-5969DBCC4CF7}"/>
              </a:ext>
            </a:extLst>
          </p:cNvPr>
          <p:cNvCxnSpPr>
            <a:cxnSpLocks/>
          </p:cNvCxnSpPr>
          <p:nvPr/>
        </p:nvCxnSpPr>
        <p:spPr>
          <a:xfrm>
            <a:off x="2502797"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FD31EB7-D322-4EFB-8A60-B2C1D70F8483}"/>
              </a:ext>
            </a:extLst>
          </p:cNvPr>
          <p:cNvCxnSpPr>
            <a:cxnSpLocks/>
          </p:cNvCxnSpPr>
          <p:nvPr/>
        </p:nvCxnSpPr>
        <p:spPr>
          <a:xfrm flipV="1">
            <a:off x="4535438"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94B1646-968A-462D-97B1-E4892C696450}"/>
              </a:ext>
            </a:extLst>
          </p:cNvPr>
          <p:cNvCxnSpPr>
            <a:cxnSpLocks/>
          </p:cNvCxnSpPr>
          <p:nvPr/>
        </p:nvCxnSpPr>
        <p:spPr>
          <a:xfrm>
            <a:off x="4027394" y="4547310"/>
            <a:ext cx="0" cy="69775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1238F4E-B3BB-4771-8D4E-82D3E20535B8}"/>
              </a:ext>
            </a:extLst>
          </p:cNvPr>
          <p:cNvCxnSpPr>
            <a:cxnSpLocks/>
          </p:cNvCxnSpPr>
          <p:nvPr/>
        </p:nvCxnSpPr>
        <p:spPr>
          <a:xfrm>
            <a:off x="6568079" y="4024024"/>
            <a:ext cx="101655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2A43679-73F8-4580-91C9-F10C7B7038A4}"/>
              </a:ext>
            </a:extLst>
          </p:cNvPr>
          <p:cNvCxnSpPr>
            <a:cxnSpLocks/>
          </p:cNvCxnSpPr>
          <p:nvPr/>
        </p:nvCxnSpPr>
        <p:spPr>
          <a:xfrm>
            <a:off x="8600720" y="4024024"/>
            <a:ext cx="1016554"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95B678A-3E34-4239-84ED-BE10DA9E4BC6}"/>
              </a:ext>
            </a:extLst>
          </p:cNvPr>
          <p:cNvCxnSpPr>
            <a:cxnSpLocks/>
          </p:cNvCxnSpPr>
          <p:nvPr/>
        </p:nvCxnSpPr>
        <p:spPr>
          <a:xfrm>
            <a:off x="10125318" y="4496505"/>
            <a:ext cx="0" cy="677438"/>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Arc 63">
            <a:extLst>
              <a:ext uri="{FF2B5EF4-FFF2-40B4-BE49-F238E27FC236}">
                <a16:creationId xmlns:a16="http://schemas.microsoft.com/office/drawing/2014/main" id="{202B3C3C-C105-4555-A3FD-90933B3F9E6F}"/>
              </a:ext>
            </a:extLst>
          </p:cNvPr>
          <p:cNvSpPr/>
          <p:nvPr/>
        </p:nvSpPr>
        <p:spPr>
          <a:xfrm rot="5400000">
            <a:off x="3396998" y="-610711"/>
            <a:ext cx="2372551" cy="10206887"/>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421D1202-16BB-4FB3-B184-614061602157}"/>
              </a:ext>
            </a:extLst>
          </p:cNvPr>
          <p:cNvSpPr txBox="1"/>
          <p:nvPr/>
        </p:nvSpPr>
        <p:spPr>
          <a:xfrm>
            <a:off x="1082430"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Container Instance</a:t>
            </a:r>
          </a:p>
        </p:txBody>
      </p:sp>
      <p:sp>
        <p:nvSpPr>
          <p:cNvPr id="66" name="TextBox 65">
            <a:extLst>
              <a:ext uri="{FF2B5EF4-FFF2-40B4-BE49-F238E27FC236}">
                <a16:creationId xmlns:a16="http://schemas.microsoft.com/office/drawing/2014/main" id="{5E6FC7BE-C996-4C7E-AA71-E6DB29005C50}"/>
              </a:ext>
            </a:extLst>
          </p:cNvPr>
          <p:cNvSpPr txBox="1"/>
          <p:nvPr/>
        </p:nvSpPr>
        <p:spPr>
          <a:xfrm>
            <a:off x="3241948"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Hubs</a:t>
            </a:r>
          </a:p>
        </p:txBody>
      </p:sp>
      <p:sp>
        <p:nvSpPr>
          <p:cNvPr id="67" name="TextBox 66">
            <a:extLst>
              <a:ext uri="{FF2B5EF4-FFF2-40B4-BE49-F238E27FC236}">
                <a16:creationId xmlns:a16="http://schemas.microsoft.com/office/drawing/2014/main" id="{4712EA72-CEC9-4925-B6AF-8A04087778A6}"/>
              </a:ext>
            </a:extLst>
          </p:cNvPr>
          <p:cNvSpPr txBox="1"/>
          <p:nvPr/>
        </p:nvSpPr>
        <p:spPr>
          <a:xfrm>
            <a:off x="5274346" y="2915008"/>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Notification of New Batch</a:t>
            </a:r>
          </a:p>
        </p:txBody>
      </p:sp>
      <p:sp>
        <p:nvSpPr>
          <p:cNvPr id="68" name="TextBox 67">
            <a:extLst>
              <a:ext uri="{FF2B5EF4-FFF2-40B4-BE49-F238E27FC236}">
                <a16:creationId xmlns:a16="http://schemas.microsoft.com/office/drawing/2014/main" id="{91D456CF-CCB6-424B-B72E-A212AA6497EF}"/>
              </a:ext>
            </a:extLst>
          </p:cNvPr>
          <p:cNvSpPr txBox="1"/>
          <p:nvPr/>
        </p:nvSpPr>
        <p:spPr>
          <a:xfrm>
            <a:off x="7306744"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Relay</a:t>
            </a:r>
          </a:p>
        </p:txBody>
      </p:sp>
      <p:sp>
        <p:nvSpPr>
          <p:cNvPr id="69" name="TextBox 68">
            <a:extLst>
              <a:ext uri="{FF2B5EF4-FFF2-40B4-BE49-F238E27FC236}">
                <a16:creationId xmlns:a16="http://schemas.microsoft.com/office/drawing/2014/main" id="{8B918EE0-4591-4261-AE94-5399368E2AD7}"/>
              </a:ext>
            </a:extLst>
          </p:cNvPr>
          <p:cNvSpPr txBox="1"/>
          <p:nvPr/>
        </p:nvSpPr>
        <p:spPr>
          <a:xfrm>
            <a:off x="9339385"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On-Prem Instance</a:t>
            </a:r>
          </a:p>
        </p:txBody>
      </p:sp>
      <p:sp>
        <p:nvSpPr>
          <p:cNvPr id="70" name="TextBox 69">
            <a:extLst>
              <a:ext uri="{FF2B5EF4-FFF2-40B4-BE49-F238E27FC236}">
                <a16:creationId xmlns:a16="http://schemas.microsoft.com/office/drawing/2014/main" id="{4690803F-F2FC-47A6-989B-D83DF8F49A75}"/>
              </a:ext>
            </a:extLst>
          </p:cNvPr>
          <p:cNvSpPr txBox="1"/>
          <p:nvPr/>
        </p:nvSpPr>
        <p:spPr>
          <a:xfrm>
            <a:off x="3241948"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Batch Store</a:t>
            </a:r>
          </a:p>
        </p:txBody>
      </p:sp>
      <p:sp>
        <p:nvSpPr>
          <p:cNvPr id="71" name="TextBox 70">
            <a:extLst>
              <a:ext uri="{FF2B5EF4-FFF2-40B4-BE49-F238E27FC236}">
                <a16:creationId xmlns:a16="http://schemas.microsoft.com/office/drawing/2014/main" id="{BDEC354A-7FE2-402A-838C-63548A58D455}"/>
              </a:ext>
            </a:extLst>
          </p:cNvPr>
          <p:cNvSpPr txBox="1"/>
          <p:nvPr/>
        </p:nvSpPr>
        <p:spPr>
          <a:xfrm>
            <a:off x="9339385"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Service Bus</a:t>
            </a:r>
          </a:p>
        </p:txBody>
      </p:sp>
      <p:pic>
        <p:nvPicPr>
          <p:cNvPr id="10" name="Picture 9" descr="A close up of a sign&#10;&#10;Description generated with very high confidence">
            <a:extLst>
              <a:ext uri="{FF2B5EF4-FFF2-40B4-BE49-F238E27FC236}">
                <a16:creationId xmlns:a16="http://schemas.microsoft.com/office/drawing/2014/main" id="{B5B4A5D1-C4BF-4AEE-8424-EB359CD538B5}"/>
              </a:ext>
            </a:extLst>
          </p:cNvPr>
          <p:cNvPicPr>
            <a:picLocks noChangeAspect="1"/>
          </p:cNvPicPr>
          <p:nvPr/>
        </p:nvPicPr>
        <p:blipFill>
          <a:blip r:embed="rId4"/>
          <a:stretch>
            <a:fillRect/>
          </a:stretch>
        </p:blipFill>
        <p:spPr>
          <a:xfrm>
            <a:off x="6929301" y="1220470"/>
            <a:ext cx="1016088" cy="1016088"/>
          </a:xfrm>
          <a:prstGeom prst="rect">
            <a:avLst/>
          </a:prstGeom>
        </p:spPr>
      </p:pic>
    </p:spTree>
    <p:extLst>
      <p:ext uri="{BB962C8B-B14F-4D97-AF65-F5344CB8AC3E}">
        <p14:creationId xmlns:p14="http://schemas.microsoft.com/office/powerpoint/2010/main" val="2112607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p:bldP spid="66" grpId="0"/>
      <p:bldP spid="67" grpId="0"/>
      <p:bldP spid="68" grpId="0"/>
      <p:bldP spid="69" grpId="0"/>
      <p:bldP spid="70" grpId="0"/>
      <p:bldP spid="7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stle on a cloudy day&#10;&#10;Description generated with high confidence">
            <a:extLst>
              <a:ext uri="{FF2B5EF4-FFF2-40B4-BE49-F238E27FC236}">
                <a16:creationId xmlns:a16="http://schemas.microsoft.com/office/drawing/2014/main" id="{ED22AFBC-F8C8-4002-A407-BD04C504BAF7}"/>
              </a:ext>
            </a:extLst>
          </p:cNvPr>
          <p:cNvPicPr>
            <a:picLocks noChangeAspect="1"/>
          </p:cNvPicPr>
          <p:nvPr/>
        </p:nvPicPr>
        <p:blipFill>
          <a:blip r:embed="rId2"/>
          <a:stretch>
            <a:fillRect/>
          </a:stretch>
        </p:blipFill>
        <p:spPr>
          <a:xfrm>
            <a:off x="0" y="-1450192"/>
            <a:ext cx="12192000" cy="9758383"/>
          </a:xfrm>
          <a:prstGeom prst="rect">
            <a:avLst/>
          </a:prstGeom>
        </p:spPr>
      </p:pic>
      <p:sp>
        <p:nvSpPr>
          <p:cNvPr id="6" name="Title 1">
            <a:extLst>
              <a:ext uri="{FF2B5EF4-FFF2-40B4-BE49-F238E27FC236}">
                <a16:creationId xmlns:a16="http://schemas.microsoft.com/office/drawing/2014/main" id="{92B6CD7A-B813-497C-8E20-C24C6F7A2853}"/>
              </a:ext>
            </a:extLst>
          </p:cNvPr>
          <p:cNvSpPr txBox="1">
            <a:spLocks/>
          </p:cNvSpPr>
          <p:nvPr/>
        </p:nvSpPr>
        <p:spPr>
          <a:xfrm>
            <a:off x="-1" y="4632245"/>
            <a:ext cx="12192001" cy="1125515"/>
          </a:xfrm>
          <a:prstGeom prst="rect">
            <a:avLst/>
          </a:prstGeom>
          <a:solidFill>
            <a:schemeClr val="bg2">
              <a:alpha val="60000"/>
            </a:schemeClr>
          </a:solidFill>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800" dirty="0">
                <a:solidFill>
                  <a:schemeClr val="tx1"/>
                </a:solidFill>
              </a:rPr>
              <a:t>Thanks but I have this thing called security</a:t>
            </a:r>
          </a:p>
        </p:txBody>
      </p:sp>
    </p:spTree>
    <p:extLst>
      <p:ext uri="{BB962C8B-B14F-4D97-AF65-F5344CB8AC3E}">
        <p14:creationId xmlns:p14="http://schemas.microsoft.com/office/powerpoint/2010/main" val="3681491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BDE73A-5366-46D0-99E0-9282501F93C7}"/>
              </a:ext>
            </a:extLst>
          </p:cNvPr>
          <p:cNvPicPr>
            <a:picLocks noChangeAspect="1"/>
          </p:cNvPicPr>
          <p:nvPr/>
        </p:nvPicPr>
        <p:blipFill>
          <a:blip r:embed="rId3"/>
          <a:stretch>
            <a:fillRect/>
          </a:stretch>
        </p:blipFill>
        <p:spPr>
          <a:xfrm>
            <a:off x="7584143" y="3512679"/>
            <a:ext cx="1016088" cy="1016088"/>
          </a:xfrm>
          <a:prstGeom prst="rect">
            <a:avLst/>
          </a:prstGeom>
        </p:spPr>
      </p:pic>
      <p:pic>
        <p:nvPicPr>
          <p:cNvPr id="73" name="Picture 72">
            <a:extLst>
              <a:ext uri="{FF2B5EF4-FFF2-40B4-BE49-F238E27FC236}">
                <a16:creationId xmlns:a16="http://schemas.microsoft.com/office/drawing/2014/main" id="{B292A761-CCC4-40DF-9BC9-7B2CF023D651}"/>
              </a:ext>
            </a:extLst>
          </p:cNvPr>
          <p:cNvPicPr>
            <a:picLocks noChangeAspect="1"/>
          </p:cNvPicPr>
          <p:nvPr/>
        </p:nvPicPr>
        <p:blipFill>
          <a:blip r:embed="rId4"/>
          <a:stretch>
            <a:fillRect/>
          </a:stretch>
        </p:blipFill>
        <p:spPr>
          <a:xfrm>
            <a:off x="1413473" y="3625746"/>
            <a:ext cx="952633" cy="914528"/>
          </a:xfrm>
          <a:prstGeom prst="rect">
            <a:avLst/>
          </a:prstGeom>
        </p:spPr>
      </p:pic>
      <p:pic>
        <p:nvPicPr>
          <p:cNvPr id="75" name="Picture 74" descr="A close up of a sign&#10;&#10;Description generated with very high confidence">
            <a:extLst>
              <a:ext uri="{FF2B5EF4-FFF2-40B4-BE49-F238E27FC236}">
                <a16:creationId xmlns:a16="http://schemas.microsoft.com/office/drawing/2014/main" id="{0B498CBD-513F-408C-88D7-B1D8C7F4A4F1}"/>
              </a:ext>
            </a:extLst>
          </p:cNvPr>
          <p:cNvPicPr>
            <a:picLocks noChangeAspect="1"/>
          </p:cNvPicPr>
          <p:nvPr/>
        </p:nvPicPr>
        <p:blipFill>
          <a:blip r:embed="rId5"/>
          <a:stretch>
            <a:fillRect/>
          </a:stretch>
        </p:blipFill>
        <p:spPr>
          <a:xfrm>
            <a:off x="5583229" y="3544407"/>
            <a:ext cx="952633" cy="952633"/>
          </a:xfrm>
          <a:prstGeom prst="rect">
            <a:avLst/>
          </a:prstGeom>
        </p:spPr>
      </p:pic>
      <p:pic>
        <p:nvPicPr>
          <p:cNvPr id="77" name="Picture 76" descr="A close up of a logo&#10;&#10;Description generated with high confidence">
            <a:extLst>
              <a:ext uri="{FF2B5EF4-FFF2-40B4-BE49-F238E27FC236}">
                <a16:creationId xmlns:a16="http://schemas.microsoft.com/office/drawing/2014/main" id="{6E2A7547-7DB8-4681-8614-2141E837D775}"/>
              </a:ext>
            </a:extLst>
          </p:cNvPr>
          <p:cNvPicPr>
            <a:picLocks noChangeAspect="1"/>
          </p:cNvPicPr>
          <p:nvPr/>
        </p:nvPicPr>
        <p:blipFill>
          <a:blip r:embed="rId6"/>
          <a:stretch>
            <a:fillRect/>
          </a:stretch>
        </p:blipFill>
        <p:spPr>
          <a:xfrm>
            <a:off x="3550589" y="3530561"/>
            <a:ext cx="952633" cy="981212"/>
          </a:xfrm>
          <a:prstGeom prst="rect">
            <a:avLst/>
          </a:prstGeom>
        </p:spPr>
      </p:pic>
      <p:pic>
        <p:nvPicPr>
          <p:cNvPr id="81" name="Picture 80">
            <a:extLst>
              <a:ext uri="{FF2B5EF4-FFF2-40B4-BE49-F238E27FC236}">
                <a16:creationId xmlns:a16="http://schemas.microsoft.com/office/drawing/2014/main" id="{04947F0C-2840-414F-8D4E-55316A80E349}"/>
              </a:ext>
            </a:extLst>
          </p:cNvPr>
          <p:cNvPicPr>
            <a:picLocks noChangeAspect="1"/>
          </p:cNvPicPr>
          <p:nvPr/>
        </p:nvPicPr>
        <p:blipFill>
          <a:blip r:embed="rId7"/>
          <a:stretch>
            <a:fillRect/>
          </a:stretch>
        </p:blipFill>
        <p:spPr>
          <a:xfrm>
            <a:off x="9648513" y="5205670"/>
            <a:ext cx="952633" cy="952633"/>
          </a:xfrm>
          <a:prstGeom prst="rect">
            <a:avLst/>
          </a:prstGeom>
        </p:spPr>
      </p:pic>
      <p:pic>
        <p:nvPicPr>
          <p:cNvPr id="83" name="Picture 82">
            <a:extLst>
              <a:ext uri="{FF2B5EF4-FFF2-40B4-BE49-F238E27FC236}">
                <a16:creationId xmlns:a16="http://schemas.microsoft.com/office/drawing/2014/main" id="{42A431F4-012B-4228-832F-B2E99F867743}"/>
              </a:ext>
            </a:extLst>
          </p:cNvPr>
          <p:cNvPicPr>
            <a:picLocks noChangeAspect="1"/>
          </p:cNvPicPr>
          <p:nvPr/>
        </p:nvPicPr>
        <p:blipFill>
          <a:blip r:embed="rId8"/>
          <a:stretch>
            <a:fillRect/>
          </a:stretch>
        </p:blipFill>
        <p:spPr>
          <a:xfrm>
            <a:off x="3551077" y="5269377"/>
            <a:ext cx="952633" cy="819264"/>
          </a:xfrm>
          <a:prstGeom prst="rect">
            <a:avLst/>
          </a:prstGeom>
        </p:spPr>
      </p:pic>
      <p:pic>
        <p:nvPicPr>
          <p:cNvPr id="85" name="Picture 84" descr="A screen shot of a computer&#10;&#10;Description generated with high confidence">
            <a:extLst>
              <a:ext uri="{FF2B5EF4-FFF2-40B4-BE49-F238E27FC236}">
                <a16:creationId xmlns:a16="http://schemas.microsoft.com/office/drawing/2014/main" id="{FD812FB6-AF20-40A8-9DC2-E9951320FE6D}"/>
              </a:ext>
            </a:extLst>
          </p:cNvPr>
          <p:cNvPicPr>
            <a:picLocks noChangeAspect="1"/>
          </p:cNvPicPr>
          <p:nvPr/>
        </p:nvPicPr>
        <p:blipFill>
          <a:blip r:embed="rId9"/>
          <a:stretch>
            <a:fillRect/>
          </a:stretch>
        </p:blipFill>
        <p:spPr>
          <a:xfrm>
            <a:off x="9648513" y="3606784"/>
            <a:ext cx="952633" cy="885949"/>
          </a:xfrm>
          <a:prstGeom prst="rect">
            <a:avLst/>
          </a:prstGeom>
        </p:spPr>
      </p:pic>
      <p:sp>
        <p:nvSpPr>
          <p:cNvPr id="2" name="Title 1">
            <a:extLst>
              <a:ext uri="{FF2B5EF4-FFF2-40B4-BE49-F238E27FC236}">
                <a16:creationId xmlns:a16="http://schemas.microsoft.com/office/drawing/2014/main" id="{CAC63E65-5F12-471A-A829-DF7C0BFE1E0D}"/>
              </a:ext>
            </a:extLst>
          </p:cNvPr>
          <p:cNvSpPr>
            <a:spLocks noGrp="1"/>
          </p:cNvSpPr>
          <p:nvPr>
            <p:ph type="title"/>
          </p:nvPr>
        </p:nvSpPr>
        <p:spPr>
          <a:xfrm>
            <a:off x="2537460" y="1030798"/>
            <a:ext cx="3543300" cy="738664"/>
          </a:xfrm>
        </p:spPr>
        <p:txBody>
          <a:bodyPr/>
          <a:lstStyle/>
          <a:p>
            <a:r>
              <a:rPr lang="en-US" sz="4800" b="0" dirty="0">
                <a:latin typeface="+mn-lt"/>
              </a:rPr>
              <a:t>Relay</a:t>
            </a:r>
          </a:p>
        </p:txBody>
      </p:sp>
      <p:sp>
        <p:nvSpPr>
          <p:cNvPr id="5" name="arrow_15">
            <a:extLst>
              <a:ext uri="{FF2B5EF4-FFF2-40B4-BE49-F238E27FC236}">
                <a16:creationId xmlns:a16="http://schemas.microsoft.com/office/drawing/2014/main" id="{36806D0F-795C-40B7-8F21-0E7B1BF2AF19}"/>
              </a:ext>
            </a:extLst>
          </p:cNvPr>
          <p:cNvSpPr>
            <a:spLocks noChangeAspect="1" noEditPoints="1"/>
          </p:cNvSpPr>
          <p:nvPr/>
        </p:nvSpPr>
        <p:spPr bwMode="auto">
          <a:xfrm>
            <a:off x="1615999" y="1050803"/>
            <a:ext cx="701842" cy="69865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ln w="31750">
            <a:headEnd/>
            <a:tailEnd/>
          </a:ln>
          <a:extLst/>
        </p:spPr>
        <p:style>
          <a:lnRef idx="1">
            <a:schemeClr val="dk1"/>
          </a:lnRef>
          <a:fillRef idx="0">
            <a:schemeClr val="dk1"/>
          </a:fillRef>
          <a:effectRef idx="0">
            <a:schemeClr val="dk1"/>
          </a:effectRef>
          <a:fontRef idx="minor">
            <a:schemeClr val="tx1"/>
          </a:fontRef>
        </p:style>
        <p:txBody>
          <a:bodyPr vert="horz" wrap="square" lIns="89630" tIns="44814" rIns="89630" bIns="44814"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6" name="Text Placeholder 6">
            <a:extLst>
              <a:ext uri="{FF2B5EF4-FFF2-40B4-BE49-F238E27FC236}">
                <a16:creationId xmlns:a16="http://schemas.microsoft.com/office/drawing/2014/main" id="{D5DC748B-4010-4BE2-97CE-32714E1C9E2B}"/>
              </a:ext>
            </a:extLst>
          </p:cNvPr>
          <p:cNvSpPr txBox="1">
            <a:spLocks/>
          </p:cNvSpPr>
          <p:nvPr/>
        </p:nvSpPr>
        <p:spPr>
          <a:xfrm>
            <a:off x="2453640" y="1728514"/>
            <a:ext cx="4107180" cy="5638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Connect systems</a:t>
            </a:r>
          </a:p>
        </p:txBody>
      </p:sp>
      <p:cxnSp>
        <p:nvCxnSpPr>
          <p:cNvPr id="58" name="Straight Arrow Connector 57">
            <a:extLst>
              <a:ext uri="{FF2B5EF4-FFF2-40B4-BE49-F238E27FC236}">
                <a16:creationId xmlns:a16="http://schemas.microsoft.com/office/drawing/2014/main" id="{9C256649-6A46-4FC3-ACDA-5969DBCC4CF7}"/>
              </a:ext>
            </a:extLst>
          </p:cNvPr>
          <p:cNvCxnSpPr>
            <a:cxnSpLocks/>
          </p:cNvCxnSpPr>
          <p:nvPr/>
        </p:nvCxnSpPr>
        <p:spPr>
          <a:xfrm>
            <a:off x="2502797"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FD31EB7-D322-4EFB-8A60-B2C1D70F8483}"/>
              </a:ext>
            </a:extLst>
          </p:cNvPr>
          <p:cNvCxnSpPr>
            <a:cxnSpLocks/>
          </p:cNvCxnSpPr>
          <p:nvPr/>
        </p:nvCxnSpPr>
        <p:spPr>
          <a:xfrm flipV="1">
            <a:off x="4535438"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94B1646-968A-462D-97B1-E4892C696450}"/>
              </a:ext>
            </a:extLst>
          </p:cNvPr>
          <p:cNvCxnSpPr>
            <a:cxnSpLocks/>
          </p:cNvCxnSpPr>
          <p:nvPr/>
        </p:nvCxnSpPr>
        <p:spPr>
          <a:xfrm>
            <a:off x="4027394" y="4547310"/>
            <a:ext cx="0" cy="69775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1238F4E-B3BB-4771-8D4E-82D3E20535B8}"/>
              </a:ext>
            </a:extLst>
          </p:cNvPr>
          <p:cNvCxnSpPr>
            <a:cxnSpLocks/>
          </p:cNvCxnSpPr>
          <p:nvPr/>
        </p:nvCxnSpPr>
        <p:spPr>
          <a:xfrm>
            <a:off x="6568079" y="4024024"/>
            <a:ext cx="101655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2A43679-73F8-4580-91C9-F10C7B7038A4}"/>
              </a:ext>
            </a:extLst>
          </p:cNvPr>
          <p:cNvCxnSpPr>
            <a:cxnSpLocks/>
          </p:cNvCxnSpPr>
          <p:nvPr/>
        </p:nvCxnSpPr>
        <p:spPr>
          <a:xfrm>
            <a:off x="8600720" y="4024024"/>
            <a:ext cx="1016554"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95B678A-3E34-4239-84ED-BE10DA9E4BC6}"/>
              </a:ext>
            </a:extLst>
          </p:cNvPr>
          <p:cNvCxnSpPr>
            <a:cxnSpLocks/>
          </p:cNvCxnSpPr>
          <p:nvPr/>
        </p:nvCxnSpPr>
        <p:spPr>
          <a:xfrm>
            <a:off x="10125318" y="4496505"/>
            <a:ext cx="0" cy="677438"/>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Arc 63">
            <a:extLst>
              <a:ext uri="{FF2B5EF4-FFF2-40B4-BE49-F238E27FC236}">
                <a16:creationId xmlns:a16="http://schemas.microsoft.com/office/drawing/2014/main" id="{202B3C3C-C105-4555-A3FD-90933B3F9E6F}"/>
              </a:ext>
            </a:extLst>
          </p:cNvPr>
          <p:cNvSpPr/>
          <p:nvPr/>
        </p:nvSpPr>
        <p:spPr>
          <a:xfrm rot="5400000">
            <a:off x="3396998" y="-610711"/>
            <a:ext cx="2372551" cy="10206887"/>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421D1202-16BB-4FB3-B184-614061602157}"/>
              </a:ext>
            </a:extLst>
          </p:cNvPr>
          <p:cNvSpPr txBox="1"/>
          <p:nvPr/>
        </p:nvSpPr>
        <p:spPr>
          <a:xfrm>
            <a:off x="1082430"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Container Instance</a:t>
            </a:r>
          </a:p>
        </p:txBody>
      </p:sp>
      <p:sp>
        <p:nvSpPr>
          <p:cNvPr id="66" name="TextBox 65">
            <a:extLst>
              <a:ext uri="{FF2B5EF4-FFF2-40B4-BE49-F238E27FC236}">
                <a16:creationId xmlns:a16="http://schemas.microsoft.com/office/drawing/2014/main" id="{5E6FC7BE-C996-4C7E-AA71-E6DB29005C50}"/>
              </a:ext>
            </a:extLst>
          </p:cNvPr>
          <p:cNvSpPr txBox="1"/>
          <p:nvPr/>
        </p:nvSpPr>
        <p:spPr>
          <a:xfrm>
            <a:off x="3241948"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Hubs</a:t>
            </a:r>
          </a:p>
        </p:txBody>
      </p:sp>
      <p:sp>
        <p:nvSpPr>
          <p:cNvPr id="67" name="TextBox 66">
            <a:extLst>
              <a:ext uri="{FF2B5EF4-FFF2-40B4-BE49-F238E27FC236}">
                <a16:creationId xmlns:a16="http://schemas.microsoft.com/office/drawing/2014/main" id="{4712EA72-CEC9-4925-B6AF-8A04087778A6}"/>
              </a:ext>
            </a:extLst>
          </p:cNvPr>
          <p:cNvSpPr txBox="1"/>
          <p:nvPr/>
        </p:nvSpPr>
        <p:spPr>
          <a:xfrm>
            <a:off x="5274589"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Grid</a:t>
            </a:r>
          </a:p>
        </p:txBody>
      </p:sp>
      <p:sp>
        <p:nvSpPr>
          <p:cNvPr id="68" name="TextBox 67">
            <a:extLst>
              <a:ext uri="{FF2B5EF4-FFF2-40B4-BE49-F238E27FC236}">
                <a16:creationId xmlns:a16="http://schemas.microsoft.com/office/drawing/2014/main" id="{91D456CF-CCB6-424B-B72E-A212AA6497EF}"/>
              </a:ext>
            </a:extLst>
          </p:cNvPr>
          <p:cNvSpPr txBox="1"/>
          <p:nvPr/>
        </p:nvSpPr>
        <p:spPr>
          <a:xfrm>
            <a:off x="7306741" y="2918721"/>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Connect On-Prem</a:t>
            </a:r>
          </a:p>
        </p:txBody>
      </p:sp>
      <p:sp>
        <p:nvSpPr>
          <p:cNvPr id="69" name="TextBox 68">
            <a:extLst>
              <a:ext uri="{FF2B5EF4-FFF2-40B4-BE49-F238E27FC236}">
                <a16:creationId xmlns:a16="http://schemas.microsoft.com/office/drawing/2014/main" id="{8B918EE0-4591-4261-AE94-5399368E2AD7}"/>
              </a:ext>
            </a:extLst>
          </p:cNvPr>
          <p:cNvSpPr txBox="1"/>
          <p:nvPr/>
        </p:nvSpPr>
        <p:spPr>
          <a:xfrm>
            <a:off x="9339385"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On-Prem Instance</a:t>
            </a:r>
          </a:p>
        </p:txBody>
      </p:sp>
      <p:sp>
        <p:nvSpPr>
          <p:cNvPr id="70" name="TextBox 69">
            <a:extLst>
              <a:ext uri="{FF2B5EF4-FFF2-40B4-BE49-F238E27FC236}">
                <a16:creationId xmlns:a16="http://schemas.microsoft.com/office/drawing/2014/main" id="{4690803F-F2FC-47A6-989B-D83DF8F49A75}"/>
              </a:ext>
            </a:extLst>
          </p:cNvPr>
          <p:cNvSpPr txBox="1"/>
          <p:nvPr/>
        </p:nvSpPr>
        <p:spPr>
          <a:xfrm>
            <a:off x="3241948"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Storage</a:t>
            </a:r>
          </a:p>
        </p:txBody>
      </p:sp>
      <p:sp>
        <p:nvSpPr>
          <p:cNvPr id="71" name="TextBox 70">
            <a:extLst>
              <a:ext uri="{FF2B5EF4-FFF2-40B4-BE49-F238E27FC236}">
                <a16:creationId xmlns:a16="http://schemas.microsoft.com/office/drawing/2014/main" id="{BDEC354A-7FE2-402A-838C-63548A58D455}"/>
              </a:ext>
            </a:extLst>
          </p:cNvPr>
          <p:cNvSpPr txBox="1"/>
          <p:nvPr/>
        </p:nvSpPr>
        <p:spPr>
          <a:xfrm>
            <a:off x="9339385"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Service Bus</a:t>
            </a:r>
          </a:p>
        </p:txBody>
      </p:sp>
      <p:pic>
        <p:nvPicPr>
          <p:cNvPr id="32" name="Picture 31">
            <a:extLst>
              <a:ext uri="{FF2B5EF4-FFF2-40B4-BE49-F238E27FC236}">
                <a16:creationId xmlns:a16="http://schemas.microsoft.com/office/drawing/2014/main" id="{AC7096D5-ED22-462A-AFA4-21D63C9A3655}"/>
              </a:ext>
            </a:extLst>
          </p:cNvPr>
          <p:cNvPicPr>
            <a:picLocks noChangeAspect="1"/>
          </p:cNvPicPr>
          <p:nvPr/>
        </p:nvPicPr>
        <p:blipFill>
          <a:blip r:embed="rId3"/>
          <a:stretch>
            <a:fillRect/>
          </a:stretch>
        </p:blipFill>
        <p:spPr>
          <a:xfrm>
            <a:off x="5446636" y="1220470"/>
            <a:ext cx="1016088" cy="1016088"/>
          </a:xfrm>
          <a:prstGeom prst="rect">
            <a:avLst/>
          </a:prstGeom>
        </p:spPr>
      </p:pic>
    </p:spTree>
    <p:extLst>
      <p:ext uri="{BB962C8B-B14F-4D97-AF65-F5344CB8AC3E}">
        <p14:creationId xmlns:p14="http://schemas.microsoft.com/office/powerpoint/2010/main" val="2352129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p:bldP spid="66" grpId="0"/>
      <p:bldP spid="67" grpId="0"/>
      <p:bldP spid="68" grpId="0"/>
      <p:bldP spid="69" grpId="0"/>
      <p:bldP spid="70" grpId="0"/>
      <p:bldP spid="7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body of water&#10;&#10;Description generated with very high confidence">
            <a:extLst>
              <a:ext uri="{FF2B5EF4-FFF2-40B4-BE49-F238E27FC236}">
                <a16:creationId xmlns:a16="http://schemas.microsoft.com/office/drawing/2014/main" id="{93C9E2F9-86BB-4E47-92B6-1C30AE0AAA2B}"/>
              </a:ext>
            </a:extLst>
          </p:cNvPr>
          <p:cNvPicPr>
            <a:picLocks noChangeAspect="1"/>
          </p:cNvPicPr>
          <p:nvPr/>
        </p:nvPicPr>
        <p:blipFill>
          <a:blip r:embed="rId3"/>
          <a:stretch>
            <a:fillRect/>
          </a:stretch>
        </p:blipFill>
        <p:spPr>
          <a:xfrm>
            <a:off x="0" y="-1263883"/>
            <a:ext cx="12192000" cy="8121883"/>
          </a:xfrm>
          <a:prstGeom prst="rect">
            <a:avLst/>
          </a:prstGeom>
        </p:spPr>
      </p:pic>
      <p:sp>
        <p:nvSpPr>
          <p:cNvPr id="2" name="Title 1">
            <a:extLst>
              <a:ext uri="{FF2B5EF4-FFF2-40B4-BE49-F238E27FC236}">
                <a16:creationId xmlns:a16="http://schemas.microsoft.com/office/drawing/2014/main" id="{0491714D-CC7E-4D28-9A3E-E9AE694A7CAA}"/>
              </a:ext>
            </a:extLst>
          </p:cNvPr>
          <p:cNvSpPr>
            <a:spLocks noGrp="1"/>
          </p:cNvSpPr>
          <p:nvPr>
            <p:ph type="title"/>
          </p:nvPr>
        </p:nvSpPr>
        <p:spPr>
          <a:xfrm>
            <a:off x="6096000" y="816707"/>
            <a:ext cx="5929768" cy="738664"/>
          </a:xfrm>
          <a:solidFill>
            <a:schemeClr val="bg2">
              <a:alpha val="50000"/>
            </a:schemeClr>
          </a:solidFill>
        </p:spPr>
        <p:txBody>
          <a:bodyPr/>
          <a:lstStyle/>
          <a:p>
            <a:pPr algn="ctr"/>
            <a:r>
              <a:rPr lang="en-US" sz="4800" dirty="0"/>
              <a:t>Wind Energy Billing</a:t>
            </a:r>
          </a:p>
        </p:txBody>
      </p:sp>
      <p:sp>
        <p:nvSpPr>
          <p:cNvPr id="5" name="Rectangle 4">
            <a:extLst>
              <a:ext uri="{FF2B5EF4-FFF2-40B4-BE49-F238E27FC236}">
                <a16:creationId xmlns:a16="http://schemas.microsoft.com/office/drawing/2014/main" id="{CA393163-CA39-483A-B26A-708F91DAC20F}"/>
              </a:ext>
            </a:extLst>
          </p:cNvPr>
          <p:cNvSpPr/>
          <p:nvPr/>
        </p:nvSpPr>
        <p:spPr bwMode="auto">
          <a:xfrm>
            <a:off x="992554" y="2922954"/>
            <a:ext cx="10206892" cy="3712309"/>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35" name="Picture 34" descr="A close up of a sign&#10;&#10;Description generated with high confidence">
            <a:extLst>
              <a:ext uri="{FF2B5EF4-FFF2-40B4-BE49-F238E27FC236}">
                <a16:creationId xmlns:a16="http://schemas.microsoft.com/office/drawing/2014/main" id="{64C607C7-3CE2-4374-A337-2CFD8BCDA1FB}"/>
              </a:ext>
            </a:extLst>
          </p:cNvPr>
          <p:cNvPicPr>
            <a:picLocks noChangeAspect="1"/>
          </p:cNvPicPr>
          <p:nvPr/>
        </p:nvPicPr>
        <p:blipFill>
          <a:blip r:embed="rId4"/>
          <a:stretch>
            <a:fillRect/>
          </a:stretch>
        </p:blipFill>
        <p:spPr>
          <a:xfrm>
            <a:off x="1232956" y="3414500"/>
            <a:ext cx="1269841" cy="1219048"/>
          </a:xfrm>
          <a:prstGeom prst="rect">
            <a:avLst/>
          </a:prstGeom>
        </p:spPr>
      </p:pic>
      <p:pic>
        <p:nvPicPr>
          <p:cNvPr id="37" name="Picture 36" descr="A close up of a sign&#10;&#10;Description generated with very high confidence">
            <a:extLst>
              <a:ext uri="{FF2B5EF4-FFF2-40B4-BE49-F238E27FC236}">
                <a16:creationId xmlns:a16="http://schemas.microsoft.com/office/drawing/2014/main" id="{931DEA13-0CDD-4FD9-A2AE-3407DA3A955A}"/>
              </a:ext>
            </a:extLst>
          </p:cNvPr>
          <p:cNvPicPr>
            <a:picLocks noChangeAspect="1"/>
          </p:cNvPicPr>
          <p:nvPr/>
        </p:nvPicPr>
        <p:blipFill>
          <a:blip r:embed="rId5"/>
          <a:stretch>
            <a:fillRect/>
          </a:stretch>
        </p:blipFill>
        <p:spPr>
          <a:xfrm>
            <a:off x="5551991" y="3515980"/>
            <a:ext cx="1016088" cy="1016088"/>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B9110C0A-5E64-4F13-BA4E-F50178EA8B6D}"/>
              </a:ext>
            </a:extLst>
          </p:cNvPr>
          <p:cNvPicPr>
            <a:picLocks noChangeAspect="1"/>
          </p:cNvPicPr>
          <p:nvPr/>
        </p:nvPicPr>
        <p:blipFill>
          <a:blip r:embed="rId6"/>
          <a:stretch>
            <a:fillRect/>
          </a:stretch>
        </p:blipFill>
        <p:spPr>
          <a:xfrm>
            <a:off x="3519350" y="3500739"/>
            <a:ext cx="1016088" cy="1046571"/>
          </a:xfrm>
          <a:prstGeom prst="rect">
            <a:avLst/>
          </a:prstGeom>
        </p:spPr>
      </p:pic>
      <p:pic>
        <p:nvPicPr>
          <p:cNvPr id="41" name="Picture 40">
            <a:extLst>
              <a:ext uri="{FF2B5EF4-FFF2-40B4-BE49-F238E27FC236}">
                <a16:creationId xmlns:a16="http://schemas.microsoft.com/office/drawing/2014/main" id="{64EEDB92-496F-40BC-B08F-BDCAAD2E8AEA}"/>
              </a:ext>
            </a:extLst>
          </p:cNvPr>
          <p:cNvPicPr>
            <a:picLocks noChangeAspect="1"/>
          </p:cNvPicPr>
          <p:nvPr/>
        </p:nvPicPr>
        <p:blipFill>
          <a:blip r:embed="rId7"/>
          <a:stretch>
            <a:fillRect/>
          </a:stretch>
        </p:blipFill>
        <p:spPr>
          <a:xfrm>
            <a:off x="7584632" y="3515980"/>
            <a:ext cx="1016088" cy="1016088"/>
          </a:xfrm>
          <a:prstGeom prst="rect">
            <a:avLst/>
          </a:prstGeom>
        </p:spPr>
      </p:pic>
      <p:pic>
        <p:nvPicPr>
          <p:cNvPr id="43" name="Picture 42" descr="A picture containing sky&#10;&#10;Description generated with high confidence">
            <a:extLst>
              <a:ext uri="{FF2B5EF4-FFF2-40B4-BE49-F238E27FC236}">
                <a16:creationId xmlns:a16="http://schemas.microsoft.com/office/drawing/2014/main" id="{0AADE1A3-A8C7-4672-8C15-B487A3A39CD3}"/>
              </a:ext>
            </a:extLst>
          </p:cNvPr>
          <p:cNvPicPr>
            <a:picLocks noChangeAspect="1"/>
          </p:cNvPicPr>
          <p:nvPr/>
        </p:nvPicPr>
        <p:blipFill>
          <a:blip r:embed="rId8"/>
          <a:stretch>
            <a:fillRect/>
          </a:stretch>
        </p:blipFill>
        <p:spPr>
          <a:xfrm>
            <a:off x="9617274" y="5173943"/>
            <a:ext cx="1016088" cy="1016088"/>
          </a:xfrm>
          <a:prstGeom prst="rect">
            <a:avLst/>
          </a:prstGeom>
        </p:spPr>
      </p:pic>
      <p:pic>
        <p:nvPicPr>
          <p:cNvPr id="45" name="Picture 44">
            <a:extLst>
              <a:ext uri="{FF2B5EF4-FFF2-40B4-BE49-F238E27FC236}">
                <a16:creationId xmlns:a16="http://schemas.microsoft.com/office/drawing/2014/main" id="{B8CAC457-7E48-4443-A218-A1B52EE53FA5}"/>
              </a:ext>
            </a:extLst>
          </p:cNvPr>
          <p:cNvPicPr>
            <a:picLocks noChangeAspect="1"/>
          </p:cNvPicPr>
          <p:nvPr/>
        </p:nvPicPr>
        <p:blipFill>
          <a:blip r:embed="rId9"/>
          <a:stretch>
            <a:fillRect/>
          </a:stretch>
        </p:blipFill>
        <p:spPr>
          <a:xfrm>
            <a:off x="3519350" y="5245069"/>
            <a:ext cx="1016088" cy="873836"/>
          </a:xfrm>
          <a:prstGeom prst="rect">
            <a:avLst/>
          </a:prstGeom>
        </p:spPr>
      </p:pic>
      <p:pic>
        <p:nvPicPr>
          <p:cNvPr id="47" name="Picture 46">
            <a:extLst>
              <a:ext uri="{FF2B5EF4-FFF2-40B4-BE49-F238E27FC236}">
                <a16:creationId xmlns:a16="http://schemas.microsoft.com/office/drawing/2014/main" id="{EEAF32C3-7437-482B-9C0E-2038937313C9}"/>
              </a:ext>
            </a:extLst>
          </p:cNvPr>
          <p:cNvPicPr>
            <a:picLocks noChangeAspect="1"/>
          </p:cNvPicPr>
          <p:nvPr/>
        </p:nvPicPr>
        <p:blipFill>
          <a:blip r:embed="rId10"/>
          <a:stretch>
            <a:fillRect/>
          </a:stretch>
        </p:blipFill>
        <p:spPr>
          <a:xfrm>
            <a:off x="9617274" y="3551543"/>
            <a:ext cx="1016088" cy="944962"/>
          </a:xfrm>
          <a:prstGeom prst="rect">
            <a:avLst/>
          </a:prstGeom>
        </p:spPr>
      </p:pic>
      <p:cxnSp>
        <p:nvCxnSpPr>
          <p:cNvPr id="49" name="Straight Arrow Connector 48">
            <a:extLst>
              <a:ext uri="{FF2B5EF4-FFF2-40B4-BE49-F238E27FC236}">
                <a16:creationId xmlns:a16="http://schemas.microsoft.com/office/drawing/2014/main" id="{72A44BBB-A564-4FED-8561-14EDEC25F497}"/>
              </a:ext>
            </a:extLst>
          </p:cNvPr>
          <p:cNvCxnSpPr>
            <a:cxnSpLocks/>
            <a:stCxn id="35" idx="3"/>
            <a:endCxn id="39" idx="1"/>
          </p:cNvCxnSpPr>
          <p:nvPr/>
        </p:nvCxnSpPr>
        <p:spPr>
          <a:xfrm>
            <a:off x="2502797"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49C70E-B273-4856-B7DF-9CEA177FFEE5}"/>
              </a:ext>
            </a:extLst>
          </p:cNvPr>
          <p:cNvCxnSpPr>
            <a:stCxn id="39" idx="3"/>
            <a:endCxn id="37" idx="1"/>
          </p:cNvCxnSpPr>
          <p:nvPr/>
        </p:nvCxnSpPr>
        <p:spPr>
          <a:xfrm flipV="1">
            <a:off x="4535438"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8A145DF-CEBE-44DE-9F42-F7DAB427290A}"/>
              </a:ext>
            </a:extLst>
          </p:cNvPr>
          <p:cNvCxnSpPr>
            <a:stCxn id="39" idx="2"/>
            <a:endCxn id="45" idx="0"/>
          </p:cNvCxnSpPr>
          <p:nvPr/>
        </p:nvCxnSpPr>
        <p:spPr>
          <a:xfrm>
            <a:off x="4027394" y="4547310"/>
            <a:ext cx="0" cy="69775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3A4A7FB-E013-4EEC-8A27-03713EB126FB}"/>
              </a:ext>
            </a:extLst>
          </p:cNvPr>
          <p:cNvCxnSpPr>
            <a:cxnSpLocks/>
            <a:stCxn id="37" idx="3"/>
            <a:endCxn id="41" idx="1"/>
          </p:cNvCxnSpPr>
          <p:nvPr/>
        </p:nvCxnSpPr>
        <p:spPr>
          <a:xfrm>
            <a:off x="6568079" y="4024024"/>
            <a:ext cx="101655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D057A8B-1564-4479-9350-3A281B91980E}"/>
              </a:ext>
            </a:extLst>
          </p:cNvPr>
          <p:cNvCxnSpPr>
            <a:cxnSpLocks/>
            <a:endCxn id="47" idx="1"/>
          </p:cNvCxnSpPr>
          <p:nvPr/>
        </p:nvCxnSpPr>
        <p:spPr>
          <a:xfrm>
            <a:off x="8600720" y="4024024"/>
            <a:ext cx="1016554"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83AF9C-F849-4EAE-88E1-70514D2A7E13}"/>
              </a:ext>
            </a:extLst>
          </p:cNvPr>
          <p:cNvCxnSpPr>
            <a:stCxn id="47" idx="2"/>
            <a:endCxn id="43" idx="0"/>
          </p:cNvCxnSpPr>
          <p:nvPr/>
        </p:nvCxnSpPr>
        <p:spPr>
          <a:xfrm>
            <a:off x="10125318" y="4496505"/>
            <a:ext cx="0" cy="677438"/>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Arc 65">
            <a:extLst>
              <a:ext uri="{FF2B5EF4-FFF2-40B4-BE49-F238E27FC236}">
                <a16:creationId xmlns:a16="http://schemas.microsoft.com/office/drawing/2014/main" id="{822EADF9-729F-451A-A85B-9921A243E62D}"/>
              </a:ext>
            </a:extLst>
          </p:cNvPr>
          <p:cNvSpPr/>
          <p:nvPr/>
        </p:nvSpPr>
        <p:spPr>
          <a:xfrm rot="5400000">
            <a:off x="3396998" y="-610711"/>
            <a:ext cx="2372551" cy="10206887"/>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D8020BB4-509A-41B1-AE81-57A2F6D84546}"/>
              </a:ext>
            </a:extLst>
          </p:cNvPr>
          <p:cNvSpPr txBox="1"/>
          <p:nvPr/>
        </p:nvSpPr>
        <p:spPr>
          <a:xfrm>
            <a:off x="1082430" y="2914170"/>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Data Producer</a:t>
            </a:r>
          </a:p>
        </p:txBody>
      </p:sp>
      <p:sp>
        <p:nvSpPr>
          <p:cNvPr id="69" name="TextBox 68">
            <a:extLst>
              <a:ext uri="{FF2B5EF4-FFF2-40B4-BE49-F238E27FC236}">
                <a16:creationId xmlns:a16="http://schemas.microsoft.com/office/drawing/2014/main" id="{F102C1BF-8A4F-46FA-AAB4-6052F6E2162B}"/>
              </a:ext>
            </a:extLst>
          </p:cNvPr>
          <p:cNvSpPr txBox="1"/>
          <p:nvPr/>
        </p:nvSpPr>
        <p:spPr>
          <a:xfrm>
            <a:off x="3241948" y="2914170"/>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Stream Ingestion</a:t>
            </a:r>
          </a:p>
        </p:txBody>
      </p:sp>
      <p:sp>
        <p:nvSpPr>
          <p:cNvPr id="70" name="TextBox 69">
            <a:extLst>
              <a:ext uri="{FF2B5EF4-FFF2-40B4-BE49-F238E27FC236}">
                <a16:creationId xmlns:a16="http://schemas.microsoft.com/office/drawing/2014/main" id="{6E954CCA-874A-4B97-84A5-741715554905}"/>
              </a:ext>
            </a:extLst>
          </p:cNvPr>
          <p:cNvSpPr txBox="1"/>
          <p:nvPr/>
        </p:nvSpPr>
        <p:spPr>
          <a:xfrm>
            <a:off x="5274589" y="2914170"/>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Notification of New Batch</a:t>
            </a:r>
          </a:p>
        </p:txBody>
      </p:sp>
      <p:sp>
        <p:nvSpPr>
          <p:cNvPr id="71" name="TextBox 70">
            <a:extLst>
              <a:ext uri="{FF2B5EF4-FFF2-40B4-BE49-F238E27FC236}">
                <a16:creationId xmlns:a16="http://schemas.microsoft.com/office/drawing/2014/main" id="{8A12E183-93DC-4D8F-9369-0FD1C0118DBC}"/>
              </a:ext>
            </a:extLst>
          </p:cNvPr>
          <p:cNvSpPr txBox="1"/>
          <p:nvPr/>
        </p:nvSpPr>
        <p:spPr>
          <a:xfrm>
            <a:off x="7306744" y="2914170"/>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Connect On-Prem</a:t>
            </a:r>
          </a:p>
        </p:txBody>
      </p:sp>
      <p:sp>
        <p:nvSpPr>
          <p:cNvPr id="72" name="TextBox 71">
            <a:extLst>
              <a:ext uri="{FF2B5EF4-FFF2-40B4-BE49-F238E27FC236}">
                <a16:creationId xmlns:a16="http://schemas.microsoft.com/office/drawing/2014/main" id="{8F5CFC31-4332-4AE6-9559-CAE1954495A4}"/>
              </a:ext>
            </a:extLst>
          </p:cNvPr>
          <p:cNvSpPr txBox="1"/>
          <p:nvPr/>
        </p:nvSpPr>
        <p:spPr>
          <a:xfrm>
            <a:off x="9339385" y="2914170"/>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Batch Process</a:t>
            </a:r>
          </a:p>
        </p:txBody>
      </p:sp>
      <p:sp>
        <p:nvSpPr>
          <p:cNvPr id="73" name="TextBox 72">
            <a:extLst>
              <a:ext uri="{FF2B5EF4-FFF2-40B4-BE49-F238E27FC236}">
                <a16:creationId xmlns:a16="http://schemas.microsoft.com/office/drawing/2014/main" id="{AB4E7533-1356-40F7-B1F4-50D3385BBEC4}"/>
              </a:ext>
            </a:extLst>
          </p:cNvPr>
          <p:cNvSpPr txBox="1"/>
          <p:nvPr/>
        </p:nvSpPr>
        <p:spPr>
          <a:xfrm>
            <a:off x="3241948"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Batch Store</a:t>
            </a:r>
          </a:p>
        </p:txBody>
      </p:sp>
      <p:sp>
        <p:nvSpPr>
          <p:cNvPr id="74" name="TextBox 73">
            <a:extLst>
              <a:ext uri="{FF2B5EF4-FFF2-40B4-BE49-F238E27FC236}">
                <a16:creationId xmlns:a16="http://schemas.microsoft.com/office/drawing/2014/main" id="{3A143674-8D32-43E8-9FB0-6C71A373CDDB}"/>
              </a:ext>
            </a:extLst>
          </p:cNvPr>
          <p:cNvSpPr txBox="1"/>
          <p:nvPr/>
        </p:nvSpPr>
        <p:spPr>
          <a:xfrm>
            <a:off x="9339385"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Bill Customer</a:t>
            </a:r>
          </a:p>
        </p:txBody>
      </p:sp>
    </p:spTree>
    <p:extLst>
      <p:ext uri="{BB962C8B-B14F-4D97-AF65-F5344CB8AC3E}">
        <p14:creationId xmlns:p14="http://schemas.microsoft.com/office/powerpoint/2010/main" val="2700621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C9DF345-70C3-4C8B-A680-C0B55CF00E1D}"/>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491714D-CC7E-4D28-9A3E-E9AE694A7CAA}"/>
              </a:ext>
            </a:extLst>
          </p:cNvPr>
          <p:cNvSpPr>
            <a:spLocks noGrp="1"/>
          </p:cNvSpPr>
          <p:nvPr>
            <p:ph type="title"/>
          </p:nvPr>
        </p:nvSpPr>
        <p:spPr>
          <a:xfrm>
            <a:off x="6096000" y="816707"/>
            <a:ext cx="5929768" cy="738664"/>
          </a:xfrm>
          <a:solidFill>
            <a:schemeClr val="bg2">
              <a:alpha val="50000"/>
            </a:schemeClr>
          </a:solidFill>
        </p:spPr>
        <p:txBody>
          <a:bodyPr/>
          <a:lstStyle/>
          <a:p>
            <a:pPr algn="ctr"/>
            <a:r>
              <a:rPr lang="en-US" sz="4800" dirty="0"/>
              <a:t>Hydro Energy Billing</a:t>
            </a:r>
          </a:p>
        </p:txBody>
      </p:sp>
      <p:sp>
        <p:nvSpPr>
          <p:cNvPr id="5" name="Rectangle 4">
            <a:extLst>
              <a:ext uri="{FF2B5EF4-FFF2-40B4-BE49-F238E27FC236}">
                <a16:creationId xmlns:a16="http://schemas.microsoft.com/office/drawing/2014/main" id="{CA393163-CA39-483A-B26A-708F91DAC20F}"/>
              </a:ext>
            </a:extLst>
          </p:cNvPr>
          <p:cNvSpPr/>
          <p:nvPr/>
        </p:nvSpPr>
        <p:spPr bwMode="auto">
          <a:xfrm>
            <a:off x="992554" y="2922954"/>
            <a:ext cx="10206892" cy="3712309"/>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35" name="Picture 34" descr="A close up of a sign&#10;&#10;Description generated with high confidence">
            <a:extLst>
              <a:ext uri="{FF2B5EF4-FFF2-40B4-BE49-F238E27FC236}">
                <a16:creationId xmlns:a16="http://schemas.microsoft.com/office/drawing/2014/main" id="{64C607C7-3CE2-4374-A337-2CFD8BCDA1FB}"/>
              </a:ext>
            </a:extLst>
          </p:cNvPr>
          <p:cNvPicPr>
            <a:picLocks noChangeAspect="1"/>
          </p:cNvPicPr>
          <p:nvPr/>
        </p:nvPicPr>
        <p:blipFill>
          <a:blip r:embed="rId4"/>
          <a:stretch>
            <a:fillRect/>
          </a:stretch>
        </p:blipFill>
        <p:spPr>
          <a:xfrm>
            <a:off x="1232956" y="3414500"/>
            <a:ext cx="1269841" cy="1219048"/>
          </a:xfrm>
          <a:prstGeom prst="rect">
            <a:avLst/>
          </a:prstGeom>
        </p:spPr>
      </p:pic>
      <p:pic>
        <p:nvPicPr>
          <p:cNvPr id="37" name="Picture 36" descr="A close up of a sign&#10;&#10;Description generated with very high confidence">
            <a:extLst>
              <a:ext uri="{FF2B5EF4-FFF2-40B4-BE49-F238E27FC236}">
                <a16:creationId xmlns:a16="http://schemas.microsoft.com/office/drawing/2014/main" id="{931DEA13-0CDD-4FD9-A2AE-3407DA3A955A}"/>
              </a:ext>
            </a:extLst>
          </p:cNvPr>
          <p:cNvPicPr>
            <a:picLocks noChangeAspect="1"/>
          </p:cNvPicPr>
          <p:nvPr/>
        </p:nvPicPr>
        <p:blipFill>
          <a:blip r:embed="rId5"/>
          <a:stretch>
            <a:fillRect/>
          </a:stretch>
        </p:blipFill>
        <p:spPr>
          <a:xfrm>
            <a:off x="5551991" y="3515980"/>
            <a:ext cx="1016088" cy="1016088"/>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B9110C0A-5E64-4F13-BA4E-F50178EA8B6D}"/>
              </a:ext>
            </a:extLst>
          </p:cNvPr>
          <p:cNvPicPr>
            <a:picLocks noChangeAspect="1"/>
          </p:cNvPicPr>
          <p:nvPr/>
        </p:nvPicPr>
        <p:blipFill>
          <a:blip r:embed="rId6"/>
          <a:stretch>
            <a:fillRect/>
          </a:stretch>
        </p:blipFill>
        <p:spPr>
          <a:xfrm>
            <a:off x="3519350" y="3500739"/>
            <a:ext cx="1016088" cy="1046571"/>
          </a:xfrm>
          <a:prstGeom prst="rect">
            <a:avLst/>
          </a:prstGeom>
        </p:spPr>
      </p:pic>
      <p:pic>
        <p:nvPicPr>
          <p:cNvPr id="41" name="Picture 40">
            <a:extLst>
              <a:ext uri="{FF2B5EF4-FFF2-40B4-BE49-F238E27FC236}">
                <a16:creationId xmlns:a16="http://schemas.microsoft.com/office/drawing/2014/main" id="{64EEDB92-496F-40BC-B08F-BDCAAD2E8AEA}"/>
              </a:ext>
            </a:extLst>
          </p:cNvPr>
          <p:cNvPicPr>
            <a:picLocks noChangeAspect="1"/>
          </p:cNvPicPr>
          <p:nvPr/>
        </p:nvPicPr>
        <p:blipFill>
          <a:blip r:embed="rId7"/>
          <a:stretch>
            <a:fillRect/>
          </a:stretch>
        </p:blipFill>
        <p:spPr>
          <a:xfrm>
            <a:off x="7584632" y="3515980"/>
            <a:ext cx="1016088" cy="1016088"/>
          </a:xfrm>
          <a:prstGeom prst="rect">
            <a:avLst/>
          </a:prstGeom>
        </p:spPr>
      </p:pic>
      <p:pic>
        <p:nvPicPr>
          <p:cNvPr id="43" name="Picture 42" descr="A picture containing sky&#10;&#10;Description generated with high confidence">
            <a:extLst>
              <a:ext uri="{FF2B5EF4-FFF2-40B4-BE49-F238E27FC236}">
                <a16:creationId xmlns:a16="http://schemas.microsoft.com/office/drawing/2014/main" id="{0AADE1A3-A8C7-4672-8C15-B487A3A39CD3}"/>
              </a:ext>
            </a:extLst>
          </p:cNvPr>
          <p:cNvPicPr>
            <a:picLocks noChangeAspect="1"/>
          </p:cNvPicPr>
          <p:nvPr/>
        </p:nvPicPr>
        <p:blipFill>
          <a:blip r:embed="rId8"/>
          <a:stretch>
            <a:fillRect/>
          </a:stretch>
        </p:blipFill>
        <p:spPr>
          <a:xfrm>
            <a:off x="9617274" y="5173943"/>
            <a:ext cx="1016088" cy="1016088"/>
          </a:xfrm>
          <a:prstGeom prst="rect">
            <a:avLst/>
          </a:prstGeom>
        </p:spPr>
      </p:pic>
      <p:pic>
        <p:nvPicPr>
          <p:cNvPr id="45" name="Picture 44">
            <a:extLst>
              <a:ext uri="{FF2B5EF4-FFF2-40B4-BE49-F238E27FC236}">
                <a16:creationId xmlns:a16="http://schemas.microsoft.com/office/drawing/2014/main" id="{B8CAC457-7E48-4443-A218-A1B52EE53FA5}"/>
              </a:ext>
            </a:extLst>
          </p:cNvPr>
          <p:cNvPicPr>
            <a:picLocks noChangeAspect="1"/>
          </p:cNvPicPr>
          <p:nvPr/>
        </p:nvPicPr>
        <p:blipFill>
          <a:blip r:embed="rId9"/>
          <a:stretch>
            <a:fillRect/>
          </a:stretch>
        </p:blipFill>
        <p:spPr>
          <a:xfrm>
            <a:off x="3519350" y="5245069"/>
            <a:ext cx="1016088" cy="873836"/>
          </a:xfrm>
          <a:prstGeom prst="rect">
            <a:avLst/>
          </a:prstGeom>
        </p:spPr>
      </p:pic>
      <p:pic>
        <p:nvPicPr>
          <p:cNvPr id="47" name="Picture 46">
            <a:extLst>
              <a:ext uri="{FF2B5EF4-FFF2-40B4-BE49-F238E27FC236}">
                <a16:creationId xmlns:a16="http://schemas.microsoft.com/office/drawing/2014/main" id="{EEAF32C3-7437-482B-9C0E-2038937313C9}"/>
              </a:ext>
            </a:extLst>
          </p:cNvPr>
          <p:cNvPicPr>
            <a:picLocks noChangeAspect="1"/>
          </p:cNvPicPr>
          <p:nvPr/>
        </p:nvPicPr>
        <p:blipFill>
          <a:blip r:embed="rId10"/>
          <a:stretch>
            <a:fillRect/>
          </a:stretch>
        </p:blipFill>
        <p:spPr>
          <a:xfrm>
            <a:off x="9617274" y="3551543"/>
            <a:ext cx="1016088" cy="944962"/>
          </a:xfrm>
          <a:prstGeom prst="rect">
            <a:avLst/>
          </a:prstGeom>
        </p:spPr>
      </p:pic>
      <p:cxnSp>
        <p:nvCxnSpPr>
          <p:cNvPr id="49" name="Straight Arrow Connector 48">
            <a:extLst>
              <a:ext uri="{FF2B5EF4-FFF2-40B4-BE49-F238E27FC236}">
                <a16:creationId xmlns:a16="http://schemas.microsoft.com/office/drawing/2014/main" id="{72A44BBB-A564-4FED-8561-14EDEC25F497}"/>
              </a:ext>
            </a:extLst>
          </p:cNvPr>
          <p:cNvCxnSpPr>
            <a:cxnSpLocks/>
            <a:stCxn id="35" idx="3"/>
            <a:endCxn id="39" idx="1"/>
          </p:cNvCxnSpPr>
          <p:nvPr/>
        </p:nvCxnSpPr>
        <p:spPr>
          <a:xfrm>
            <a:off x="2502797"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49C70E-B273-4856-B7DF-9CEA177FFEE5}"/>
              </a:ext>
            </a:extLst>
          </p:cNvPr>
          <p:cNvCxnSpPr>
            <a:stCxn id="39" idx="3"/>
            <a:endCxn id="37" idx="1"/>
          </p:cNvCxnSpPr>
          <p:nvPr/>
        </p:nvCxnSpPr>
        <p:spPr>
          <a:xfrm flipV="1">
            <a:off x="4535438" y="4024024"/>
            <a:ext cx="1016553"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8A145DF-CEBE-44DE-9F42-F7DAB427290A}"/>
              </a:ext>
            </a:extLst>
          </p:cNvPr>
          <p:cNvCxnSpPr>
            <a:stCxn id="39" idx="2"/>
            <a:endCxn id="45" idx="0"/>
          </p:cNvCxnSpPr>
          <p:nvPr/>
        </p:nvCxnSpPr>
        <p:spPr>
          <a:xfrm>
            <a:off x="4027394" y="4547310"/>
            <a:ext cx="0" cy="697759"/>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3A4A7FB-E013-4EEC-8A27-03713EB126FB}"/>
              </a:ext>
            </a:extLst>
          </p:cNvPr>
          <p:cNvCxnSpPr>
            <a:cxnSpLocks/>
            <a:stCxn id="37" idx="3"/>
            <a:endCxn id="41" idx="1"/>
          </p:cNvCxnSpPr>
          <p:nvPr/>
        </p:nvCxnSpPr>
        <p:spPr>
          <a:xfrm>
            <a:off x="6568079" y="4024024"/>
            <a:ext cx="101655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D057A8B-1564-4479-9350-3A281B91980E}"/>
              </a:ext>
            </a:extLst>
          </p:cNvPr>
          <p:cNvCxnSpPr>
            <a:cxnSpLocks/>
            <a:endCxn id="47" idx="1"/>
          </p:cNvCxnSpPr>
          <p:nvPr/>
        </p:nvCxnSpPr>
        <p:spPr>
          <a:xfrm>
            <a:off x="8600720" y="4024024"/>
            <a:ext cx="1016554"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83AF9C-F849-4EAE-88E1-70514D2A7E13}"/>
              </a:ext>
            </a:extLst>
          </p:cNvPr>
          <p:cNvCxnSpPr>
            <a:stCxn id="47" idx="2"/>
            <a:endCxn id="43" idx="0"/>
          </p:cNvCxnSpPr>
          <p:nvPr/>
        </p:nvCxnSpPr>
        <p:spPr>
          <a:xfrm>
            <a:off x="10125318" y="4496505"/>
            <a:ext cx="0" cy="677438"/>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Arc 65">
            <a:extLst>
              <a:ext uri="{FF2B5EF4-FFF2-40B4-BE49-F238E27FC236}">
                <a16:creationId xmlns:a16="http://schemas.microsoft.com/office/drawing/2014/main" id="{822EADF9-729F-451A-A85B-9921A243E62D}"/>
              </a:ext>
            </a:extLst>
          </p:cNvPr>
          <p:cNvSpPr/>
          <p:nvPr/>
        </p:nvSpPr>
        <p:spPr>
          <a:xfrm rot="5400000">
            <a:off x="3396998" y="-610711"/>
            <a:ext cx="2372551" cy="10206887"/>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D8020BB4-509A-41B1-AE81-57A2F6D84546}"/>
              </a:ext>
            </a:extLst>
          </p:cNvPr>
          <p:cNvSpPr txBox="1"/>
          <p:nvPr/>
        </p:nvSpPr>
        <p:spPr>
          <a:xfrm>
            <a:off x="1082430"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Container Instance</a:t>
            </a:r>
          </a:p>
        </p:txBody>
      </p:sp>
      <p:sp>
        <p:nvSpPr>
          <p:cNvPr id="69" name="TextBox 68">
            <a:extLst>
              <a:ext uri="{FF2B5EF4-FFF2-40B4-BE49-F238E27FC236}">
                <a16:creationId xmlns:a16="http://schemas.microsoft.com/office/drawing/2014/main" id="{F102C1BF-8A4F-46FA-AAB4-6052F6E2162B}"/>
              </a:ext>
            </a:extLst>
          </p:cNvPr>
          <p:cNvSpPr txBox="1"/>
          <p:nvPr/>
        </p:nvSpPr>
        <p:spPr>
          <a:xfrm>
            <a:off x="3241948"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Hubs</a:t>
            </a:r>
          </a:p>
        </p:txBody>
      </p:sp>
      <p:sp>
        <p:nvSpPr>
          <p:cNvPr id="70" name="TextBox 69">
            <a:extLst>
              <a:ext uri="{FF2B5EF4-FFF2-40B4-BE49-F238E27FC236}">
                <a16:creationId xmlns:a16="http://schemas.microsoft.com/office/drawing/2014/main" id="{6E954CCA-874A-4B97-84A5-741715554905}"/>
              </a:ext>
            </a:extLst>
          </p:cNvPr>
          <p:cNvSpPr txBox="1"/>
          <p:nvPr/>
        </p:nvSpPr>
        <p:spPr>
          <a:xfrm>
            <a:off x="5274589"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Event Grid</a:t>
            </a:r>
          </a:p>
        </p:txBody>
      </p:sp>
      <p:sp>
        <p:nvSpPr>
          <p:cNvPr id="71" name="TextBox 70">
            <a:extLst>
              <a:ext uri="{FF2B5EF4-FFF2-40B4-BE49-F238E27FC236}">
                <a16:creationId xmlns:a16="http://schemas.microsoft.com/office/drawing/2014/main" id="{8A12E183-93DC-4D8F-9369-0FD1C0118DBC}"/>
              </a:ext>
            </a:extLst>
          </p:cNvPr>
          <p:cNvSpPr txBox="1"/>
          <p:nvPr/>
        </p:nvSpPr>
        <p:spPr>
          <a:xfrm>
            <a:off x="7306744" y="3070807"/>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Relay</a:t>
            </a:r>
          </a:p>
        </p:txBody>
      </p:sp>
      <p:sp>
        <p:nvSpPr>
          <p:cNvPr id="72" name="TextBox 71">
            <a:extLst>
              <a:ext uri="{FF2B5EF4-FFF2-40B4-BE49-F238E27FC236}">
                <a16:creationId xmlns:a16="http://schemas.microsoft.com/office/drawing/2014/main" id="{8F5CFC31-4332-4AE6-9559-CAE1954495A4}"/>
              </a:ext>
            </a:extLst>
          </p:cNvPr>
          <p:cNvSpPr txBox="1"/>
          <p:nvPr/>
        </p:nvSpPr>
        <p:spPr>
          <a:xfrm>
            <a:off x="9339385" y="2916919"/>
            <a:ext cx="1570892"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On-Prem Instance</a:t>
            </a:r>
          </a:p>
        </p:txBody>
      </p:sp>
      <p:sp>
        <p:nvSpPr>
          <p:cNvPr id="73" name="TextBox 72">
            <a:extLst>
              <a:ext uri="{FF2B5EF4-FFF2-40B4-BE49-F238E27FC236}">
                <a16:creationId xmlns:a16="http://schemas.microsoft.com/office/drawing/2014/main" id="{AB4E7533-1356-40F7-B1F4-50D3385BBEC4}"/>
              </a:ext>
            </a:extLst>
          </p:cNvPr>
          <p:cNvSpPr txBox="1"/>
          <p:nvPr/>
        </p:nvSpPr>
        <p:spPr>
          <a:xfrm>
            <a:off x="3241948"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Storage</a:t>
            </a:r>
          </a:p>
        </p:txBody>
      </p:sp>
      <p:sp>
        <p:nvSpPr>
          <p:cNvPr id="74" name="TextBox 73">
            <a:extLst>
              <a:ext uri="{FF2B5EF4-FFF2-40B4-BE49-F238E27FC236}">
                <a16:creationId xmlns:a16="http://schemas.microsoft.com/office/drawing/2014/main" id="{3A143674-8D32-43E8-9FB0-6C71A373CDDB}"/>
              </a:ext>
            </a:extLst>
          </p:cNvPr>
          <p:cNvSpPr txBox="1"/>
          <p:nvPr/>
        </p:nvSpPr>
        <p:spPr>
          <a:xfrm>
            <a:off x="9339385" y="6236595"/>
            <a:ext cx="1570892"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latin typeface="+mj-lt"/>
              </a:rPr>
              <a:t>Service Bus</a:t>
            </a:r>
          </a:p>
        </p:txBody>
      </p:sp>
    </p:spTree>
    <p:extLst>
      <p:ext uri="{BB962C8B-B14F-4D97-AF65-F5344CB8AC3E}">
        <p14:creationId xmlns:p14="http://schemas.microsoft.com/office/powerpoint/2010/main" val="23848419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12CDD3-368B-4ECD-861B-623E8CAF404B}"/>
              </a:ext>
            </a:extLst>
          </p:cNvPr>
          <p:cNvSpPr/>
          <p:nvPr/>
        </p:nvSpPr>
        <p:spPr>
          <a:xfrm>
            <a:off x="2319331" y="1820985"/>
            <a:ext cx="3998363" cy="4462766"/>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57086">
              <a:defRPr/>
            </a:pPr>
            <a:r>
              <a:rPr lang="en-US" sz="3000" dirty="0">
                <a:solidFill>
                  <a:prstClr val="white"/>
                </a:solidFill>
                <a:latin typeface="Calibri" panose="020F0502020204030204"/>
              </a:rPr>
              <a:t>Serverless</a:t>
            </a:r>
            <a:endParaRPr lang="en-US" sz="1688" dirty="0">
              <a:solidFill>
                <a:prstClr val="white"/>
              </a:solidFill>
              <a:latin typeface="Calibri" panose="020F0502020204030204"/>
            </a:endParaRPr>
          </a:p>
        </p:txBody>
      </p:sp>
      <p:sp>
        <p:nvSpPr>
          <p:cNvPr id="8" name="Rectangle 7">
            <a:extLst>
              <a:ext uri="{FF2B5EF4-FFF2-40B4-BE49-F238E27FC236}">
                <a16:creationId xmlns:a16="http://schemas.microsoft.com/office/drawing/2014/main" id="{7C849BBD-AB5A-4E3C-87CD-BC3366449FF1}"/>
              </a:ext>
            </a:extLst>
          </p:cNvPr>
          <p:cNvSpPr/>
          <p:nvPr/>
        </p:nvSpPr>
        <p:spPr>
          <a:xfrm>
            <a:off x="6405770" y="1820985"/>
            <a:ext cx="2342089" cy="4462766"/>
          </a:xfrm>
          <a:prstGeom prst="rect">
            <a:avLst/>
          </a:prstGeom>
          <a:solidFill>
            <a:schemeClr val="accent6">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57086">
              <a:defRPr/>
            </a:pPr>
            <a:r>
              <a:rPr lang="en-US" sz="3000" dirty="0">
                <a:solidFill>
                  <a:prstClr val="white"/>
                </a:solidFill>
                <a:latin typeface="Calibri" panose="020F0502020204030204"/>
              </a:rPr>
              <a:t>Big Data</a:t>
            </a:r>
            <a:endParaRPr lang="en-US" sz="1688" dirty="0">
              <a:solidFill>
                <a:prstClr val="white"/>
              </a:solidFill>
              <a:latin typeface="Calibri" panose="020F0502020204030204"/>
            </a:endParaRPr>
          </a:p>
        </p:txBody>
      </p:sp>
      <p:sp>
        <p:nvSpPr>
          <p:cNvPr id="9" name="Rectangle 8">
            <a:extLst>
              <a:ext uri="{FF2B5EF4-FFF2-40B4-BE49-F238E27FC236}">
                <a16:creationId xmlns:a16="http://schemas.microsoft.com/office/drawing/2014/main" id="{4AD6C6FC-5150-4B77-A743-CEF0A65885F0}"/>
              </a:ext>
            </a:extLst>
          </p:cNvPr>
          <p:cNvSpPr/>
          <p:nvPr/>
        </p:nvSpPr>
        <p:spPr>
          <a:xfrm>
            <a:off x="8819476" y="1820985"/>
            <a:ext cx="2522766" cy="4462766"/>
          </a:xfrm>
          <a:prstGeom prst="rect">
            <a:avLst/>
          </a:prstGeom>
          <a:solidFill>
            <a:schemeClr val="accent3">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57086">
              <a:defRPr/>
            </a:pPr>
            <a:r>
              <a:rPr lang="en-US" sz="3000" dirty="0">
                <a:solidFill>
                  <a:prstClr val="white"/>
                </a:solidFill>
                <a:latin typeface="Calibri" panose="020F0502020204030204"/>
              </a:rPr>
              <a:t>Enterprise</a:t>
            </a:r>
            <a:endParaRPr lang="en-US" sz="1688" dirty="0">
              <a:solidFill>
                <a:prstClr val="white"/>
              </a:solidFill>
              <a:latin typeface="Calibri" panose="020F0502020204030204"/>
            </a:endParaRPr>
          </a:p>
        </p:txBody>
      </p:sp>
      <p:sp>
        <p:nvSpPr>
          <p:cNvPr id="2" name="Title 1">
            <a:extLst>
              <a:ext uri="{FF2B5EF4-FFF2-40B4-BE49-F238E27FC236}">
                <a16:creationId xmlns:a16="http://schemas.microsoft.com/office/drawing/2014/main" id="{DFBFB87B-5E36-4D72-8B87-228F71D4CEBC}"/>
              </a:ext>
            </a:extLst>
          </p:cNvPr>
          <p:cNvSpPr>
            <a:spLocks noGrp="1"/>
          </p:cNvSpPr>
          <p:nvPr>
            <p:ph type="title"/>
          </p:nvPr>
        </p:nvSpPr>
        <p:spPr>
          <a:xfrm>
            <a:off x="520057" y="433377"/>
            <a:ext cx="9856976" cy="711129"/>
          </a:xfrm>
        </p:spPr>
        <p:txBody>
          <a:bodyPr>
            <a:normAutofit/>
          </a:bodyPr>
          <a:lstStyle/>
          <a:p>
            <a:r>
              <a:rPr lang="en-US" dirty="0"/>
              <a:t>Cloud messaging domains</a:t>
            </a:r>
          </a:p>
        </p:txBody>
      </p:sp>
      <p:graphicFrame>
        <p:nvGraphicFramePr>
          <p:cNvPr id="4" name="Content Placeholder 3">
            <a:extLst>
              <a:ext uri="{FF2B5EF4-FFF2-40B4-BE49-F238E27FC236}">
                <a16:creationId xmlns:a16="http://schemas.microsoft.com/office/drawing/2014/main" id="{4222B526-4E81-4E51-B492-B7EDAC4985F8}"/>
              </a:ext>
            </a:extLst>
          </p:cNvPr>
          <p:cNvGraphicFramePr>
            <a:graphicFrameLocks noGrp="1"/>
          </p:cNvGraphicFramePr>
          <p:nvPr>
            <p:ph idx="1"/>
            <p:extLst/>
          </p:nvPr>
        </p:nvGraphicFramePr>
        <p:xfrm>
          <a:off x="520058" y="1206412"/>
          <a:ext cx="10822183" cy="4357094"/>
        </p:xfrm>
        <a:graphic>
          <a:graphicData uri="http://schemas.openxmlformats.org/drawingml/2006/table">
            <a:tbl>
              <a:tblPr firstRow="1" bandRow="1">
                <a:tableStyleId>{2D5ABB26-0587-4C30-8999-92F81FD0307C}</a:tableStyleId>
              </a:tblPr>
              <a:tblGrid>
                <a:gridCol w="1824507">
                  <a:extLst>
                    <a:ext uri="{9D8B030D-6E8A-4147-A177-3AD203B41FA5}">
                      <a16:colId xmlns:a16="http://schemas.microsoft.com/office/drawing/2014/main" val="1582576505"/>
                    </a:ext>
                  </a:extLst>
                </a:gridCol>
                <a:gridCol w="2021820">
                  <a:extLst>
                    <a:ext uri="{9D8B030D-6E8A-4147-A177-3AD203B41FA5}">
                      <a16:colId xmlns:a16="http://schemas.microsoft.com/office/drawing/2014/main" val="2461122631"/>
                    </a:ext>
                  </a:extLst>
                </a:gridCol>
                <a:gridCol w="2021820">
                  <a:extLst>
                    <a:ext uri="{9D8B030D-6E8A-4147-A177-3AD203B41FA5}">
                      <a16:colId xmlns:a16="http://schemas.microsoft.com/office/drawing/2014/main" val="2659572726"/>
                    </a:ext>
                  </a:extLst>
                </a:gridCol>
                <a:gridCol w="2477018">
                  <a:extLst>
                    <a:ext uri="{9D8B030D-6E8A-4147-A177-3AD203B41FA5}">
                      <a16:colId xmlns:a16="http://schemas.microsoft.com/office/drawing/2014/main" val="3602601879"/>
                    </a:ext>
                  </a:extLst>
                </a:gridCol>
                <a:gridCol w="2477018">
                  <a:extLst>
                    <a:ext uri="{9D8B030D-6E8A-4147-A177-3AD203B41FA5}">
                      <a16:colId xmlns:a16="http://schemas.microsoft.com/office/drawing/2014/main" val="3639380612"/>
                    </a:ext>
                  </a:extLst>
                </a:gridCol>
              </a:tblGrid>
              <a:tr h="366017">
                <a:tc>
                  <a:txBody>
                    <a:bodyPr/>
                    <a:lstStyle/>
                    <a:p>
                      <a:r>
                        <a:rPr lang="en-US" sz="1800" b="1" dirty="0"/>
                        <a:t>Requirement</a:t>
                      </a:r>
                    </a:p>
                  </a:txBody>
                  <a:tcPr marL="85713" marR="85713" marT="42856" marB="42856" anchor="ctr">
                    <a:lnB w="1270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dirty="0"/>
                        <a:t>Simple Queuing</a:t>
                      </a:r>
                    </a:p>
                  </a:txBody>
                  <a:tcPr marL="85713" marR="85713" marT="42856" marB="42856" anchor="ctr">
                    <a:lnB w="12700" cap="flat" cmpd="sng" algn="ctr">
                      <a:solidFill>
                        <a:schemeClr val="accent1"/>
                      </a:solidFill>
                      <a:prstDash val="solid"/>
                      <a:round/>
                      <a:headEnd type="none" w="med" len="med"/>
                      <a:tailEnd type="none" w="med" len="med"/>
                    </a:lnB>
                  </a:tcPr>
                </a:tc>
                <a:tc>
                  <a:txBody>
                    <a:bodyPr/>
                    <a:lstStyle/>
                    <a:p>
                      <a:pPr algn="l"/>
                      <a:r>
                        <a:rPr lang="en-US" sz="1700" b="1" dirty="0" err="1"/>
                        <a:t>Eventing</a:t>
                      </a:r>
                      <a:r>
                        <a:rPr lang="en-US" sz="1700" b="1" dirty="0"/>
                        <a:t> &amp; PubSub</a:t>
                      </a:r>
                    </a:p>
                  </a:txBody>
                  <a:tcPr marL="85713" marR="85713" marT="42856" marB="42856" anchor="ctr">
                    <a:lnB w="1270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dirty="0"/>
                        <a:t>Big Data Streaming</a:t>
                      </a:r>
                    </a:p>
                  </a:txBody>
                  <a:tcPr marL="85713" marR="85713" marT="42856" marB="42856" anchor="ctr">
                    <a:lnB w="1270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1" dirty="0"/>
                        <a:t>Enterprise Messaging</a:t>
                      </a:r>
                    </a:p>
                  </a:txBody>
                  <a:tcPr marL="85713" marR="85713" marT="42856" marB="42856" anchor="ctr">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392751522"/>
                  </a:ext>
                </a:extLst>
              </a:tr>
              <a:tr h="3813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t>Product</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t>Storage Queues</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t>Event Grid</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t>Event Hubs</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t>Service Bus</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667989973"/>
                  </a:ext>
                </a:extLst>
              </a:tr>
              <a:tr h="21431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t>What do you care about</a:t>
                      </a:r>
                    </a:p>
                    <a:p>
                      <a:endParaRPr lang="en-US" sz="1700" dirty="0"/>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Communication within an app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Individual message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Queue semantics / polling buffer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Simple and easy to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Pay as you go</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Communication between apps / orgs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Individual message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Push semantics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Filtering and routing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Pay as you go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Fan out</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500" dirty="0"/>
                        <a:t>Many messages in a Stream (think in MBs)</a:t>
                      </a:r>
                    </a:p>
                    <a:p>
                      <a:pPr marL="285750" indent="-285750">
                        <a:buFont typeface="Arial" panose="020B0604020202020204" pitchFamily="34" charset="0"/>
                        <a:buChar char="•"/>
                      </a:pPr>
                      <a:r>
                        <a:rPr lang="en-US" sz="1500" dirty="0"/>
                        <a:t>Ease of use and operation</a:t>
                      </a:r>
                    </a:p>
                    <a:p>
                      <a:pPr marL="285750" indent="-285750">
                        <a:buFont typeface="Arial" panose="020B0604020202020204" pitchFamily="34" charset="0"/>
                        <a:buChar char="•"/>
                      </a:pPr>
                      <a:r>
                        <a:rPr lang="en-US" sz="1500" dirty="0"/>
                        <a:t>Low cost</a:t>
                      </a:r>
                    </a:p>
                    <a:p>
                      <a:pPr marL="285750" indent="-285750">
                        <a:buFont typeface="Arial" panose="020B0604020202020204" pitchFamily="34" charset="0"/>
                        <a:buChar char="•"/>
                      </a:pPr>
                      <a:r>
                        <a:rPr lang="en-US" sz="1500" dirty="0"/>
                        <a:t>Fan 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Strict ordering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Works with other tools (maybe Kafka?)</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Instantaneous consistency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Strict ordering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JMS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Non-repudiation &amp;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Geo-Replication &amp; Availability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Rich features (de-dupe, scheduling, etc.)</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196242750"/>
                  </a:ext>
                </a:extLst>
              </a:tr>
              <a:tr h="1000112">
                <a:tc>
                  <a:txBody>
                    <a:bodyPr/>
                    <a:lstStyle/>
                    <a:p>
                      <a:r>
                        <a:rPr lang="en-US" sz="1700" dirty="0"/>
                        <a:t>What are you willing to sacrifice to get it</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Ordering of messaging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Instantaneous consistency</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Ordering of messaging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Instantaneous consistency</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500" dirty="0"/>
                        <a:t>Server-side cursor</a:t>
                      </a:r>
                    </a:p>
                    <a:p>
                      <a:pPr marL="285750" indent="-285750">
                        <a:buFont typeface="Arial" panose="020B0604020202020204" pitchFamily="34" charset="0"/>
                        <a:buChar char="•"/>
                      </a:pPr>
                      <a:r>
                        <a:rPr lang="en-US" sz="1500" dirty="0"/>
                        <a:t>Only Once</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Cost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t>Simplicity</a:t>
                      </a:r>
                    </a:p>
                  </a:txBody>
                  <a:tcPr marL="85713" marR="85713" marT="42856" marB="42856">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00995228"/>
                  </a:ext>
                </a:extLst>
              </a:tr>
            </a:tbl>
          </a:graphicData>
        </a:graphic>
      </p:graphicFrame>
      <p:sp>
        <p:nvSpPr>
          <p:cNvPr id="3" name="Rectangle 2">
            <a:extLst>
              <a:ext uri="{FF2B5EF4-FFF2-40B4-BE49-F238E27FC236}">
                <a16:creationId xmlns:a16="http://schemas.microsoft.com/office/drawing/2014/main" id="{2AEB130F-BB58-402B-9747-507FF4F284EF}"/>
              </a:ext>
            </a:extLst>
          </p:cNvPr>
          <p:cNvSpPr/>
          <p:nvPr/>
        </p:nvSpPr>
        <p:spPr>
          <a:xfrm>
            <a:off x="8819476" y="1572724"/>
            <a:ext cx="2522765" cy="471102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95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4B2176-6BA3-4A00-BFC0-2B9A2858F942}"/>
              </a:ext>
            </a:extLst>
          </p:cNvPr>
          <p:cNvGrpSpPr/>
          <p:nvPr/>
        </p:nvGrpSpPr>
        <p:grpSpPr>
          <a:xfrm>
            <a:off x="1465536" y="1351229"/>
            <a:ext cx="5179104" cy="1210616"/>
            <a:chOff x="1465536" y="1030798"/>
            <a:chExt cx="5179104" cy="1210616"/>
          </a:xfrm>
        </p:grpSpPr>
        <p:pic>
          <p:nvPicPr>
            <p:cNvPr id="3" name="Picture 2" descr="A picture containing sky&#10;&#10;Description generated with high confidence">
              <a:extLst>
                <a:ext uri="{FF2B5EF4-FFF2-40B4-BE49-F238E27FC236}">
                  <a16:creationId xmlns:a16="http://schemas.microsoft.com/office/drawing/2014/main" id="{B2FB6C3D-432A-44A7-84EE-65340CEF0422}"/>
                </a:ext>
              </a:extLst>
            </p:cNvPr>
            <p:cNvPicPr>
              <a:picLocks noChangeAspect="1"/>
            </p:cNvPicPr>
            <p:nvPr/>
          </p:nvPicPr>
          <p:blipFill>
            <a:blip r:embed="rId2"/>
            <a:stretch>
              <a:fillRect/>
            </a:stretch>
          </p:blipFill>
          <p:spPr>
            <a:xfrm>
              <a:off x="1465536" y="1084717"/>
              <a:ext cx="1016088" cy="1016088"/>
            </a:xfrm>
            <a:prstGeom prst="rect">
              <a:avLst/>
            </a:prstGeom>
          </p:spPr>
        </p:pic>
        <p:grpSp>
          <p:nvGrpSpPr>
            <p:cNvPr id="12" name="Group 11">
              <a:extLst>
                <a:ext uri="{FF2B5EF4-FFF2-40B4-BE49-F238E27FC236}">
                  <a16:creationId xmlns:a16="http://schemas.microsoft.com/office/drawing/2014/main" id="{5F9CB254-CAD6-494E-8660-228CA10F8C57}"/>
                </a:ext>
              </a:extLst>
            </p:cNvPr>
            <p:cNvGrpSpPr/>
            <p:nvPr/>
          </p:nvGrpSpPr>
          <p:grpSpPr>
            <a:xfrm>
              <a:off x="2537460" y="1030798"/>
              <a:ext cx="4107180" cy="1210616"/>
              <a:chOff x="2537460" y="1030798"/>
              <a:chExt cx="4107180" cy="1210616"/>
            </a:xfrm>
          </p:grpSpPr>
          <p:sp>
            <p:nvSpPr>
              <p:cNvPr id="10" name="Title 1">
                <a:extLst>
                  <a:ext uri="{FF2B5EF4-FFF2-40B4-BE49-F238E27FC236}">
                    <a16:creationId xmlns:a16="http://schemas.microsoft.com/office/drawing/2014/main" id="{973B07E3-A761-4526-A163-DD91F89E6C1C}"/>
                  </a:ext>
                </a:extLst>
              </p:cNvPr>
              <p:cNvSpPr txBox="1">
                <a:spLocks/>
              </p:cNvSpPr>
              <p:nvPr/>
            </p:nvSpPr>
            <p:spPr>
              <a:xfrm>
                <a:off x="2537460" y="1030798"/>
                <a:ext cx="3543300" cy="738664"/>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b="0" dirty="0">
                    <a:latin typeface="+mn-lt"/>
                  </a:rPr>
                  <a:t>Service Bus</a:t>
                </a:r>
              </a:p>
            </p:txBody>
          </p:sp>
          <p:sp>
            <p:nvSpPr>
              <p:cNvPr id="11" name="Text Placeholder 6">
                <a:extLst>
                  <a:ext uri="{FF2B5EF4-FFF2-40B4-BE49-F238E27FC236}">
                    <a16:creationId xmlns:a16="http://schemas.microsoft.com/office/drawing/2014/main" id="{100F3618-2D77-409A-9F76-3EB2F69688F0}"/>
                  </a:ext>
                </a:extLst>
              </p:cNvPr>
              <p:cNvSpPr txBox="1">
                <a:spLocks/>
              </p:cNvSpPr>
              <p:nvPr/>
            </p:nvSpPr>
            <p:spPr>
              <a:xfrm>
                <a:off x="2537460" y="1677534"/>
                <a:ext cx="4107180" cy="5638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Enterprise messaging</a:t>
                </a:r>
              </a:p>
            </p:txBody>
          </p:sp>
        </p:grpSp>
      </p:grpSp>
      <p:grpSp>
        <p:nvGrpSpPr>
          <p:cNvPr id="23" name="Group 22">
            <a:extLst>
              <a:ext uri="{FF2B5EF4-FFF2-40B4-BE49-F238E27FC236}">
                <a16:creationId xmlns:a16="http://schemas.microsoft.com/office/drawing/2014/main" id="{345983A6-5CA5-40D9-A824-085F9F3291C3}"/>
              </a:ext>
            </a:extLst>
          </p:cNvPr>
          <p:cNvGrpSpPr/>
          <p:nvPr/>
        </p:nvGrpSpPr>
        <p:grpSpPr>
          <a:xfrm>
            <a:off x="6972065" y="3931368"/>
            <a:ext cx="5123268" cy="1210616"/>
            <a:chOff x="6972065" y="3631651"/>
            <a:chExt cx="5123268" cy="1210616"/>
          </a:xfrm>
        </p:grpSpPr>
        <p:pic>
          <p:nvPicPr>
            <p:cNvPr id="5" name="Picture 4" descr="A close up of a sign&#10;&#10;Description generated with very high confidence">
              <a:extLst>
                <a:ext uri="{FF2B5EF4-FFF2-40B4-BE49-F238E27FC236}">
                  <a16:creationId xmlns:a16="http://schemas.microsoft.com/office/drawing/2014/main" id="{67F19328-D3E1-4447-8F9F-E8EA041D521F}"/>
                </a:ext>
              </a:extLst>
            </p:cNvPr>
            <p:cNvPicPr>
              <a:picLocks noChangeAspect="1"/>
            </p:cNvPicPr>
            <p:nvPr/>
          </p:nvPicPr>
          <p:blipFill>
            <a:blip r:embed="rId3"/>
            <a:stretch>
              <a:fillRect/>
            </a:stretch>
          </p:blipFill>
          <p:spPr>
            <a:xfrm>
              <a:off x="6972065" y="3687487"/>
              <a:ext cx="1016088" cy="1016088"/>
            </a:xfrm>
            <a:prstGeom prst="rect">
              <a:avLst/>
            </a:prstGeom>
          </p:spPr>
        </p:pic>
        <p:grpSp>
          <p:nvGrpSpPr>
            <p:cNvPr id="13" name="Group 12">
              <a:extLst>
                <a:ext uri="{FF2B5EF4-FFF2-40B4-BE49-F238E27FC236}">
                  <a16:creationId xmlns:a16="http://schemas.microsoft.com/office/drawing/2014/main" id="{1BE81764-EF42-4CEF-BF81-5A23E6C194E2}"/>
                </a:ext>
              </a:extLst>
            </p:cNvPr>
            <p:cNvGrpSpPr/>
            <p:nvPr/>
          </p:nvGrpSpPr>
          <p:grpSpPr>
            <a:xfrm>
              <a:off x="7988153" y="3631651"/>
              <a:ext cx="4107180" cy="1210616"/>
              <a:chOff x="2537460" y="1030798"/>
              <a:chExt cx="4107180" cy="1210616"/>
            </a:xfrm>
          </p:grpSpPr>
          <p:sp>
            <p:nvSpPr>
              <p:cNvPr id="14" name="Title 1">
                <a:extLst>
                  <a:ext uri="{FF2B5EF4-FFF2-40B4-BE49-F238E27FC236}">
                    <a16:creationId xmlns:a16="http://schemas.microsoft.com/office/drawing/2014/main" id="{DED1F278-8B8E-40BB-B5AE-151981778B7B}"/>
                  </a:ext>
                </a:extLst>
              </p:cNvPr>
              <p:cNvSpPr txBox="1">
                <a:spLocks/>
              </p:cNvSpPr>
              <p:nvPr/>
            </p:nvSpPr>
            <p:spPr>
              <a:xfrm>
                <a:off x="2537460" y="1030798"/>
                <a:ext cx="3543300" cy="738664"/>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b="0" dirty="0">
                    <a:latin typeface="+mn-lt"/>
                  </a:rPr>
                  <a:t>Event Grid</a:t>
                </a:r>
              </a:p>
            </p:txBody>
          </p:sp>
          <p:sp>
            <p:nvSpPr>
              <p:cNvPr id="15" name="Text Placeholder 6">
                <a:extLst>
                  <a:ext uri="{FF2B5EF4-FFF2-40B4-BE49-F238E27FC236}">
                    <a16:creationId xmlns:a16="http://schemas.microsoft.com/office/drawing/2014/main" id="{224123CD-7613-481C-8D84-039A2D84C1C1}"/>
                  </a:ext>
                </a:extLst>
              </p:cNvPr>
              <p:cNvSpPr txBox="1">
                <a:spLocks/>
              </p:cNvSpPr>
              <p:nvPr/>
            </p:nvSpPr>
            <p:spPr>
              <a:xfrm>
                <a:off x="2537460" y="1677534"/>
                <a:ext cx="4107180" cy="5638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Event based programming</a:t>
                </a:r>
              </a:p>
            </p:txBody>
          </p:sp>
        </p:grpSp>
      </p:grpSp>
      <p:grpSp>
        <p:nvGrpSpPr>
          <p:cNvPr id="24" name="Group 23">
            <a:extLst>
              <a:ext uri="{FF2B5EF4-FFF2-40B4-BE49-F238E27FC236}">
                <a16:creationId xmlns:a16="http://schemas.microsoft.com/office/drawing/2014/main" id="{6644F493-6667-4A56-9F2A-F8FF7E9B4A72}"/>
              </a:ext>
            </a:extLst>
          </p:cNvPr>
          <p:cNvGrpSpPr/>
          <p:nvPr/>
        </p:nvGrpSpPr>
        <p:grpSpPr>
          <a:xfrm>
            <a:off x="6972065" y="1351229"/>
            <a:ext cx="5123268" cy="1210616"/>
            <a:chOff x="6972065" y="1030798"/>
            <a:chExt cx="5123268" cy="1210616"/>
          </a:xfrm>
        </p:grpSpPr>
        <p:pic>
          <p:nvPicPr>
            <p:cNvPr id="9" name="Picture 8">
              <a:extLst>
                <a:ext uri="{FF2B5EF4-FFF2-40B4-BE49-F238E27FC236}">
                  <a16:creationId xmlns:a16="http://schemas.microsoft.com/office/drawing/2014/main" id="{1F017DE4-192B-4731-8F54-83F555FD497E}"/>
                </a:ext>
              </a:extLst>
            </p:cNvPr>
            <p:cNvPicPr>
              <a:picLocks noChangeAspect="1"/>
            </p:cNvPicPr>
            <p:nvPr/>
          </p:nvPicPr>
          <p:blipFill>
            <a:blip r:embed="rId4"/>
            <a:stretch>
              <a:fillRect/>
            </a:stretch>
          </p:blipFill>
          <p:spPr>
            <a:xfrm>
              <a:off x="6972065" y="1086404"/>
              <a:ext cx="1016088" cy="1016088"/>
            </a:xfrm>
            <a:prstGeom prst="rect">
              <a:avLst/>
            </a:prstGeom>
          </p:spPr>
        </p:pic>
        <p:grpSp>
          <p:nvGrpSpPr>
            <p:cNvPr id="16" name="Group 15">
              <a:extLst>
                <a:ext uri="{FF2B5EF4-FFF2-40B4-BE49-F238E27FC236}">
                  <a16:creationId xmlns:a16="http://schemas.microsoft.com/office/drawing/2014/main" id="{8A2F9264-CD96-47D0-B964-9C997FA5B539}"/>
                </a:ext>
              </a:extLst>
            </p:cNvPr>
            <p:cNvGrpSpPr/>
            <p:nvPr/>
          </p:nvGrpSpPr>
          <p:grpSpPr>
            <a:xfrm>
              <a:off x="7988153" y="1030798"/>
              <a:ext cx="4107180" cy="1210616"/>
              <a:chOff x="2537460" y="1030798"/>
              <a:chExt cx="4107180" cy="1210616"/>
            </a:xfrm>
          </p:grpSpPr>
          <p:sp>
            <p:nvSpPr>
              <p:cNvPr id="17" name="Title 1">
                <a:extLst>
                  <a:ext uri="{FF2B5EF4-FFF2-40B4-BE49-F238E27FC236}">
                    <a16:creationId xmlns:a16="http://schemas.microsoft.com/office/drawing/2014/main" id="{CF96B791-DD45-4E62-9B87-76347623C690}"/>
                  </a:ext>
                </a:extLst>
              </p:cNvPr>
              <p:cNvSpPr txBox="1">
                <a:spLocks/>
              </p:cNvSpPr>
              <p:nvPr/>
            </p:nvSpPr>
            <p:spPr>
              <a:xfrm>
                <a:off x="2537460" y="1030798"/>
                <a:ext cx="3543300" cy="738664"/>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b="0" dirty="0">
                    <a:latin typeface="+mn-lt"/>
                  </a:rPr>
                  <a:t>Relay</a:t>
                </a:r>
              </a:p>
            </p:txBody>
          </p:sp>
          <p:sp>
            <p:nvSpPr>
              <p:cNvPr id="18" name="Text Placeholder 6">
                <a:extLst>
                  <a:ext uri="{FF2B5EF4-FFF2-40B4-BE49-F238E27FC236}">
                    <a16:creationId xmlns:a16="http://schemas.microsoft.com/office/drawing/2014/main" id="{C059D29D-7B3C-4FCB-B695-57D8BE2C3FE4}"/>
                  </a:ext>
                </a:extLst>
              </p:cNvPr>
              <p:cNvSpPr txBox="1">
                <a:spLocks/>
              </p:cNvSpPr>
              <p:nvPr/>
            </p:nvSpPr>
            <p:spPr>
              <a:xfrm>
                <a:off x="2537460" y="1677534"/>
                <a:ext cx="4107180" cy="5638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Connect systems</a:t>
                </a:r>
              </a:p>
            </p:txBody>
          </p:sp>
        </p:grpSp>
      </p:grpSp>
      <p:grpSp>
        <p:nvGrpSpPr>
          <p:cNvPr id="26" name="Group 25">
            <a:extLst>
              <a:ext uri="{FF2B5EF4-FFF2-40B4-BE49-F238E27FC236}">
                <a16:creationId xmlns:a16="http://schemas.microsoft.com/office/drawing/2014/main" id="{82DB67CF-33ED-49B7-BCD0-BABB0A647C37}"/>
              </a:ext>
            </a:extLst>
          </p:cNvPr>
          <p:cNvGrpSpPr/>
          <p:nvPr/>
        </p:nvGrpSpPr>
        <p:grpSpPr>
          <a:xfrm>
            <a:off x="1465536" y="3931368"/>
            <a:ext cx="5179104" cy="1210616"/>
            <a:chOff x="1465536" y="3590223"/>
            <a:chExt cx="5179104" cy="1210616"/>
          </a:xfrm>
        </p:grpSpPr>
        <p:pic>
          <p:nvPicPr>
            <p:cNvPr id="7" name="Picture 6" descr="A close up of a sign&#10;&#10;Description generated with high confidence">
              <a:extLst>
                <a:ext uri="{FF2B5EF4-FFF2-40B4-BE49-F238E27FC236}">
                  <a16:creationId xmlns:a16="http://schemas.microsoft.com/office/drawing/2014/main" id="{72CBD4A7-7E32-43B2-8F44-7588F2B13AF2}"/>
                </a:ext>
              </a:extLst>
            </p:cNvPr>
            <p:cNvPicPr>
              <a:picLocks noChangeAspect="1"/>
            </p:cNvPicPr>
            <p:nvPr/>
          </p:nvPicPr>
          <p:blipFill>
            <a:blip r:embed="rId5"/>
            <a:stretch>
              <a:fillRect/>
            </a:stretch>
          </p:blipFill>
          <p:spPr>
            <a:xfrm>
              <a:off x="1465536" y="3672246"/>
              <a:ext cx="1016088" cy="1046571"/>
            </a:xfrm>
            <a:prstGeom prst="rect">
              <a:avLst/>
            </a:prstGeom>
          </p:spPr>
        </p:pic>
        <p:grpSp>
          <p:nvGrpSpPr>
            <p:cNvPr id="19" name="Group 18">
              <a:extLst>
                <a:ext uri="{FF2B5EF4-FFF2-40B4-BE49-F238E27FC236}">
                  <a16:creationId xmlns:a16="http://schemas.microsoft.com/office/drawing/2014/main" id="{FF863BE8-50E1-4BAF-BD15-1D4FF3DD3502}"/>
                </a:ext>
              </a:extLst>
            </p:cNvPr>
            <p:cNvGrpSpPr/>
            <p:nvPr/>
          </p:nvGrpSpPr>
          <p:grpSpPr>
            <a:xfrm>
              <a:off x="2537460" y="3590223"/>
              <a:ext cx="4107180" cy="1210616"/>
              <a:chOff x="2537460" y="1030798"/>
              <a:chExt cx="4107180" cy="1210616"/>
            </a:xfrm>
          </p:grpSpPr>
          <p:sp>
            <p:nvSpPr>
              <p:cNvPr id="20" name="Title 1">
                <a:extLst>
                  <a:ext uri="{FF2B5EF4-FFF2-40B4-BE49-F238E27FC236}">
                    <a16:creationId xmlns:a16="http://schemas.microsoft.com/office/drawing/2014/main" id="{ADA9EE53-8A9C-4D35-8509-05505ED9F4FF}"/>
                  </a:ext>
                </a:extLst>
              </p:cNvPr>
              <p:cNvSpPr txBox="1">
                <a:spLocks/>
              </p:cNvSpPr>
              <p:nvPr/>
            </p:nvSpPr>
            <p:spPr>
              <a:xfrm>
                <a:off x="2537460" y="1030798"/>
                <a:ext cx="3543300" cy="738664"/>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b="0" dirty="0">
                    <a:latin typeface="+mn-lt"/>
                  </a:rPr>
                  <a:t>Event Hubs</a:t>
                </a:r>
              </a:p>
            </p:txBody>
          </p:sp>
          <p:sp>
            <p:nvSpPr>
              <p:cNvPr id="21" name="Text Placeholder 6">
                <a:extLst>
                  <a:ext uri="{FF2B5EF4-FFF2-40B4-BE49-F238E27FC236}">
                    <a16:creationId xmlns:a16="http://schemas.microsoft.com/office/drawing/2014/main" id="{BF764B5D-90DD-41FF-BE45-8D184B802B6D}"/>
                  </a:ext>
                </a:extLst>
              </p:cNvPr>
              <p:cNvSpPr txBox="1">
                <a:spLocks/>
              </p:cNvSpPr>
              <p:nvPr/>
            </p:nvSpPr>
            <p:spPr>
              <a:xfrm>
                <a:off x="2537460" y="1677534"/>
                <a:ext cx="4107180" cy="5638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Data streaming</a:t>
                </a:r>
              </a:p>
            </p:txBody>
          </p:sp>
        </p:grpSp>
      </p:grpSp>
    </p:spTree>
    <p:extLst>
      <p:ext uri="{BB962C8B-B14F-4D97-AF65-F5344CB8AC3E}">
        <p14:creationId xmlns:p14="http://schemas.microsoft.com/office/powerpoint/2010/main" val="19783748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9714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6855ECF-0304-4E45-9D72-B565ED84B016}"/>
              </a:ext>
            </a:extLst>
          </p:cNvPr>
          <p:cNvSpPr/>
          <p:nvPr/>
        </p:nvSpPr>
        <p:spPr bwMode="auto">
          <a:xfrm>
            <a:off x="1445863" y="1765508"/>
            <a:ext cx="3102429" cy="1416050"/>
          </a:xfrm>
          <a:prstGeom prst="rect">
            <a:avLst/>
          </a:prstGeom>
          <a:solidFill>
            <a:schemeClr val="bg1"/>
          </a:solidFill>
          <a:ln w="38100">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Interested Party</a:t>
            </a:r>
          </a:p>
        </p:txBody>
      </p:sp>
      <p:sp>
        <p:nvSpPr>
          <p:cNvPr id="30" name="Rectangle 29">
            <a:extLst>
              <a:ext uri="{FF2B5EF4-FFF2-40B4-BE49-F238E27FC236}">
                <a16:creationId xmlns:a16="http://schemas.microsoft.com/office/drawing/2014/main" id="{9E2FDBFA-F1A9-4036-96CA-8484469A8E62}"/>
              </a:ext>
            </a:extLst>
          </p:cNvPr>
          <p:cNvSpPr/>
          <p:nvPr/>
        </p:nvSpPr>
        <p:spPr bwMode="auto">
          <a:xfrm>
            <a:off x="8795884" y="4299321"/>
            <a:ext cx="3102429" cy="1416050"/>
          </a:xfrm>
          <a:prstGeom prst="rect">
            <a:avLst/>
          </a:prstGeom>
          <a:solidFill>
            <a:schemeClr val="bg1"/>
          </a:solidFill>
          <a:ln w="38100">
            <a:solidFill>
              <a:srgbClr val="7030A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Interested Party</a:t>
            </a:r>
          </a:p>
        </p:txBody>
      </p:sp>
      <p:sp>
        <p:nvSpPr>
          <p:cNvPr id="27" name="Rectangle 26">
            <a:extLst>
              <a:ext uri="{FF2B5EF4-FFF2-40B4-BE49-F238E27FC236}">
                <a16:creationId xmlns:a16="http://schemas.microsoft.com/office/drawing/2014/main" id="{609F5448-51D6-458E-A1AB-B81BA59084B4}"/>
              </a:ext>
            </a:extLst>
          </p:cNvPr>
          <p:cNvSpPr/>
          <p:nvPr/>
        </p:nvSpPr>
        <p:spPr bwMode="auto">
          <a:xfrm>
            <a:off x="1342799" y="4284273"/>
            <a:ext cx="3102429" cy="1416050"/>
          </a:xfrm>
          <a:prstGeom prst="rect">
            <a:avLst/>
          </a:prstGeom>
          <a:solidFill>
            <a:schemeClr val="bg1"/>
          </a:solidFill>
          <a:ln w="38100">
            <a:solidFill>
              <a:srgbClr val="7030A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Interested Party</a:t>
            </a:r>
          </a:p>
        </p:txBody>
      </p:sp>
      <p:sp>
        <p:nvSpPr>
          <p:cNvPr id="26" name="Rectangle 25">
            <a:extLst>
              <a:ext uri="{FF2B5EF4-FFF2-40B4-BE49-F238E27FC236}">
                <a16:creationId xmlns:a16="http://schemas.microsoft.com/office/drawing/2014/main" id="{5616FEC4-237D-48D8-BD97-E2F9A9316518}"/>
              </a:ext>
            </a:extLst>
          </p:cNvPr>
          <p:cNvSpPr/>
          <p:nvPr/>
        </p:nvSpPr>
        <p:spPr bwMode="auto">
          <a:xfrm>
            <a:off x="8795884" y="1765508"/>
            <a:ext cx="3102429" cy="1416050"/>
          </a:xfrm>
          <a:prstGeom prst="rect">
            <a:avLst/>
          </a:prstGeom>
          <a:solidFill>
            <a:schemeClr val="bg1"/>
          </a:solidFill>
          <a:ln w="38100">
            <a:solidFill>
              <a:srgbClr val="0079D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Interested Party</a:t>
            </a:r>
          </a:p>
        </p:txBody>
      </p:sp>
      <p:sp>
        <p:nvSpPr>
          <p:cNvPr id="2" name="Title 1">
            <a:extLst>
              <a:ext uri="{FF2B5EF4-FFF2-40B4-BE49-F238E27FC236}">
                <a16:creationId xmlns:a16="http://schemas.microsoft.com/office/drawing/2014/main" id="{E5F477AC-0620-4922-8ECE-1571C3CFF0FA}"/>
              </a:ext>
            </a:extLst>
          </p:cNvPr>
          <p:cNvSpPr>
            <a:spLocks noGrp="1"/>
          </p:cNvSpPr>
          <p:nvPr>
            <p:ph type="title"/>
          </p:nvPr>
        </p:nvSpPr>
        <p:spPr>
          <a:xfrm>
            <a:off x="576699" y="448700"/>
            <a:ext cx="10801919" cy="708977"/>
          </a:xfrm>
        </p:spPr>
        <p:txBody>
          <a:bodyPr/>
          <a:lstStyle/>
          <a:p>
            <a:r>
              <a:rPr lang="en-GB" sz="4607" dirty="0"/>
              <a:t>Pull vs. Push</a:t>
            </a:r>
          </a:p>
        </p:txBody>
      </p:sp>
      <p:sp>
        <p:nvSpPr>
          <p:cNvPr id="4" name="Rectangle 3">
            <a:extLst>
              <a:ext uri="{FF2B5EF4-FFF2-40B4-BE49-F238E27FC236}">
                <a16:creationId xmlns:a16="http://schemas.microsoft.com/office/drawing/2014/main" id="{D338E757-B476-46F9-BD9E-8377BD628AD2}"/>
              </a:ext>
            </a:extLst>
          </p:cNvPr>
          <p:cNvSpPr/>
          <p:nvPr/>
        </p:nvSpPr>
        <p:spPr bwMode="auto">
          <a:xfrm>
            <a:off x="1115602" y="2012950"/>
            <a:ext cx="3102429" cy="14160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Source of Interest</a:t>
            </a:r>
          </a:p>
        </p:txBody>
      </p:sp>
      <p:sp>
        <p:nvSpPr>
          <p:cNvPr id="12" name="Rectangle 11">
            <a:extLst>
              <a:ext uri="{FF2B5EF4-FFF2-40B4-BE49-F238E27FC236}">
                <a16:creationId xmlns:a16="http://schemas.microsoft.com/office/drawing/2014/main" id="{1913FD5A-4D8A-4BB4-A77D-A8F0BDCDE7FE}"/>
              </a:ext>
            </a:extLst>
          </p:cNvPr>
          <p:cNvSpPr/>
          <p:nvPr/>
        </p:nvSpPr>
        <p:spPr bwMode="auto">
          <a:xfrm>
            <a:off x="8568687" y="2012950"/>
            <a:ext cx="3102429" cy="14160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Interested Party</a:t>
            </a:r>
          </a:p>
        </p:txBody>
      </p:sp>
      <p:sp>
        <p:nvSpPr>
          <p:cNvPr id="5" name="Arrow: Right 4">
            <a:extLst>
              <a:ext uri="{FF2B5EF4-FFF2-40B4-BE49-F238E27FC236}">
                <a16:creationId xmlns:a16="http://schemas.microsoft.com/office/drawing/2014/main" id="{4DCAA330-8C5B-4C10-AEA0-B7CC21B7E71C}"/>
              </a:ext>
            </a:extLst>
          </p:cNvPr>
          <p:cNvSpPr/>
          <p:nvPr/>
        </p:nvSpPr>
        <p:spPr bwMode="auto">
          <a:xfrm rot="10800000">
            <a:off x="4841443" y="1824100"/>
            <a:ext cx="3331029" cy="355600"/>
          </a:xfrm>
          <a:prstGeom prst="rightArrow">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tx1">
                  <a:lumMod val="50000"/>
                  <a:lumOff val="50000"/>
                </a:schemeClr>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45C14CF-E1F9-4130-8C00-78A9C2CC1666}"/>
              </a:ext>
            </a:extLst>
          </p:cNvPr>
          <p:cNvSpPr/>
          <p:nvPr/>
        </p:nvSpPr>
        <p:spPr>
          <a:xfrm>
            <a:off x="4926304" y="1487341"/>
            <a:ext cx="3161307" cy="336759"/>
          </a:xfrm>
          <a:prstGeom prst="rect">
            <a:avLst/>
          </a:prstGeom>
        </p:spPr>
        <p:txBody>
          <a:bodyPr wrap="square">
            <a:spAutoFit/>
          </a:bodyPr>
          <a:lstStyle/>
          <a:p>
            <a:pPr algn="ctr">
              <a:lnSpc>
                <a:spcPct val="90000"/>
              </a:lnSpc>
              <a:spcAft>
                <a:spcPts val="333"/>
              </a:spcAft>
              <a:defRPr/>
            </a:pPr>
            <a:r>
              <a:rPr lang="en-US" dirty="0">
                <a:solidFill>
                  <a:schemeClr val="tx1">
                    <a:lumMod val="50000"/>
                    <a:lumOff val="50000"/>
                  </a:schemeClr>
                </a:solidFill>
                <a:latin typeface="Segoe UI Light" pitchFamily="34" charset="0"/>
              </a:rPr>
              <a:t>Has something happened?.</a:t>
            </a:r>
          </a:p>
        </p:txBody>
      </p:sp>
      <p:sp>
        <p:nvSpPr>
          <p:cNvPr id="14" name="Arrow: Right 13">
            <a:extLst>
              <a:ext uri="{FF2B5EF4-FFF2-40B4-BE49-F238E27FC236}">
                <a16:creationId xmlns:a16="http://schemas.microsoft.com/office/drawing/2014/main" id="{D7371323-E1F2-4628-BF23-CDF2849F2C0D}"/>
              </a:ext>
            </a:extLst>
          </p:cNvPr>
          <p:cNvSpPr/>
          <p:nvPr/>
        </p:nvSpPr>
        <p:spPr bwMode="auto">
          <a:xfrm rot="10800000">
            <a:off x="4841443" y="2516459"/>
            <a:ext cx="3331029" cy="355600"/>
          </a:xfrm>
          <a:prstGeom prst="rightArrow">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tx1">
                  <a:lumMod val="50000"/>
                  <a:lumOff val="50000"/>
                </a:schemeClr>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C23BF0C1-4C8D-43E8-9CC6-707B128969BD}"/>
              </a:ext>
            </a:extLst>
          </p:cNvPr>
          <p:cNvSpPr/>
          <p:nvPr/>
        </p:nvSpPr>
        <p:spPr>
          <a:xfrm>
            <a:off x="4926304" y="2179700"/>
            <a:ext cx="3161307" cy="336759"/>
          </a:xfrm>
          <a:prstGeom prst="rect">
            <a:avLst/>
          </a:prstGeom>
        </p:spPr>
        <p:txBody>
          <a:bodyPr wrap="square">
            <a:spAutoFit/>
          </a:bodyPr>
          <a:lstStyle/>
          <a:p>
            <a:pPr algn="ctr">
              <a:lnSpc>
                <a:spcPct val="90000"/>
              </a:lnSpc>
              <a:spcAft>
                <a:spcPts val="333"/>
              </a:spcAft>
              <a:defRPr/>
            </a:pPr>
            <a:r>
              <a:rPr lang="en-US" dirty="0">
                <a:solidFill>
                  <a:schemeClr val="tx1">
                    <a:lumMod val="50000"/>
                    <a:lumOff val="50000"/>
                  </a:schemeClr>
                </a:solidFill>
                <a:latin typeface="Segoe UI Light" pitchFamily="34" charset="0"/>
              </a:rPr>
              <a:t>Has something happened?.</a:t>
            </a:r>
          </a:p>
        </p:txBody>
      </p:sp>
      <p:sp>
        <p:nvSpPr>
          <p:cNvPr id="18" name="Rectangle 17">
            <a:extLst>
              <a:ext uri="{FF2B5EF4-FFF2-40B4-BE49-F238E27FC236}">
                <a16:creationId xmlns:a16="http://schemas.microsoft.com/office/drawing/2014/main" id="{C1DFE302-DC41-4C4B-91D8-1E1028B0E09E}"/>
              </a:ext>
            </a:extLst>
          </p:cNvPr>
          <p:cNvSpPr/>
          <p:nvPr/>
        </p:nvSpPr>
        <p:spPr bwMode="auto">
          <a:xfrm>
            <a:off x="1115602" y="4546763"/>
            <a:ext cx="3102429" cy="141605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Source of Interest</a:t>
            </a:r>
          </a:p>
        </p:txBody>
      </p:sp>
      <p:sp>
        <p:nvSpPr>
          <p:cNvPr id="19" name="Rectangle 18">
            <a:extLst>
              <a:ext uri="{FF2B5EF4-FFF2-40B4-BE49-F238E27FC236}">
                <a16:creationId xmlns:a16="http://schemas.microsoft.com/office/drawing/2014/main" id="{8F63A704-E4F1-4939-8794-AEF67DD589F9}"/>
              </a:ext>
            </a:extLst>
          </p:cNvPr>
          <p:cNvSpPr/>
          <p:nvPr/>
        </p:nvSpPr>
        <p:spPr bwMode="auto">
          <a:xfrm>
            <a:off x="8568687" y="4546763"/>
            <a:ext cx="3102429" cy="141605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Interested Party</a:t>
            </a:r>
          </a:p>
        </p:txBody>
      </p:sp>
      <p:sp>
        <p:nvSpPr>
          <p:cNvPr id="22" name="Arrow: Right 21">
            <a:extLst>
              <a:ext uri="{FF2B5EF4-FFF2-40B4-BE49-F238E27FC236}">
                <a16:creationId xmlns:a16="http://schemas.microsoft.com/office/drawing/2014/main" id="{92A6BC0D-754F-4A89-AFE8-EFEB63CAE0E3}"/>
              </a:ext>
            </a:extLst>
          </p:cNvPr>
          <p:cNvSpPr/>
          <p:nvPr/>
        </p:nvSpPr>
        <p:spPr bwMode="auto">
          <a:xfrm>
            <a:off x="4841443" y="4991681"/>
            <a:ext cx="3331029" cy="355600"/>
          </a:xfrm>
          <a:prstGeom prst="rightArrow">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8D1E9A5-DE3B-4177-98DC-6DA8EFC374F3}"/>
              </a:ext>
            </a:extLst>
          </p:cNvPr>
          <p:cNvSpPr/>
          <p:nvPr/>
        </p:nvSpPr>
        <p:spPr>
          <a:xfrm>
            <a:off x="4926304" y="4654922"/>
            <a:ext cx="3161307" cy="336759"/>
          </a:xfrm>
          <a:prstGeom prst="rect">
            <a:avLst/>
          </a:prstGeom>
        </p:spPr>
        <p:txBody>
          <a:bodyPr wrap="square">
            <a:spAutoFit/>
          </a:bodyPr>
          <a:lstStyle/>
          <a:p>
            <a:pPr algn="ctr">
              <a:lnSpc>
                <a:spcPct val="90000"/>
              </a:lnSpc>
              <a:spcAft>
                <a:spcPts val="333"/>
              </a:spcAft>
              <a:defRPr/>
            </a:pPr>
            <a:r>
              <a:rPr lang="en-US" dirty="0">
                <a:solidFill>
                  <a:schemeClr val="tx1">
                    <a:lumMod val="50000"/>
                    <a:lumOff val="50000"/>
                  </a:schemeClr>
                </a:solidFill>
                <a:latin typeface="Segoe UI Light" pitchFamily="34" charset="0"/>
              </a:rPr>
              <a:t>Something happened.</a:t>
            </a:r>
          </a:p>
        </p:txBody>
      </p:sp>
      <p:sp>
        <p:nvSpPr>
          <p:cNvPr id="28" name="Rectangle 27">
            <a:extLst>
              <a:ext uri="{FF2B5EF4-FFF2-40B4-BE49-F238E27FC236}">
                <a16:creationId xmlns:a16="http://schemas.microsoft.com/office/drawing/2014/main" id="{4F1CC646-BE75-4B41-AFFC-A39BED310DFF}"/>
              </a:ext>
            </a:extLst>
          </p:cNvPr>
          <p:cNvSpPr/>
          <p:nvPr/>
        </p:nvSpPr>
        <p:spPr>
          <a:xfrm>
            <a:off x="-234286" y="2454192"/>
            <a:ext cx="1452952" cy="480131"/>
          </a:xfrm>
          <a:prstGeom prst="rect">
            <a:avLst/>
          </a:prstGeom>
        </p:spPr>
        <p:txBody>
          <a:bodyPr wrap="square">
            <a:spAutoFit/>
          </a:bodyPr>
          <a:lstStyle/>
          <a:p>
            <a:pPr algn="ctr">
              <a:lnSpc>
                <a:spcPct val="90000"/>
              </a:lnSpc>
              <a:spcAft>
                <a:spcPts val="333"/>
              </a:spcAft>
              <a:defRPr/>
            </a:pPr>
            <a:r>
              <a:rPr lang="en-US" sz="2800" b="1" dirty="0">
                <a:solidFill>
                  <a:srgbClr val="0079D6"/>
                </a:solidFill>
              </a:rPr>
              <a:t>Pull</a:t>
            </a:r>
            <a:endParaRPr lang="en-US" b="1" dirty="0">
              <a:solidFill>
                <a:srgbClr val="0079D6"/>
              </a:solidFill>
            </a:endParaRPr>
          </a:p>
        </p:txBody>
      </p:sp>
      <p:sp>
        <p:nvSpPr>
          <p:cNvPr id="29" name="Rectangle 28">
            <a:extLst>
              <a:ext uri="{FF2B5EF4-FFF2-40B4-BE49-F238E27FC236}">
                <a16:creationId xmlns:a16="http://schemas.microsoft.com/office/drawing/2014/main" id="{6DFFA706-7149-4393-91D8-4A17F815C2F5}"/>
              </a:ext>
            </a:extLst>
          </p:cNvPr>
          <p:cNvSpPr/>
          <p:nvPr/>
        </p:nvSpPr>
        <p:spPr>
          <a:xfrm>
            <a:off x="-234286" y="4991681"/>
            <a:ext cx="1452952" cy="480131"/>
          </a:xfrm>
          <a:prstGeom prst="rect">
            <a:avLst/>
          </a:prstGeom>
        </p:spPr>
        <p:txBody>
          <a:bodyPr wrap="square">
            <a:spAutoFit/>
          </a:bodyPr>
          <a:lstStyle/>
          <a:p>
            <a:pPr algn="ctr">
              <a:lnSpc>
                <a:spcPct val="90000"/>
              </a:lnSpc>
              <a:spcAft>
                <a:spcPts val="333"/>
              </a:spcAft>
              <a:defRPr/>
            </a:pPr>
            <a:r>
              <a:rPr lang="en-US" sz="2800" b="1" dirty="0">
                <a:solidFill>
                  <a:srgbClr val="7030A0"/>
                </a:solidFill>
              </a:rPr>
              <a:t>Push</a:t>
            </a:r>
            <a:endParaRPr lang="en-US" b="1" dirty="0">
              <a:solidFill>
                <a:srgbClr val="7030A0"/>
              </a:solidFill>
            </a:endParaRPr>
          </a:p>
        </p:txBody>
      </p:sp>
      <p:sp>
        <p:nvSpPr>
          <p:cNvPr id="32" name="Arrow: Right 31">
            <a:extLst>
              <a:ext uri="{FF2B5EF4-FFF2-40B4-BE49-F238E27FC236}">
                <a16:creationId xmlns:a16="http://schemas.microsoft.com/office/drawing/2014/main" id="{4B00C568-20C2-4679-8B77-83449E8F77F9}"/>
              </a:ext>
            </a:extLst>
          </p:cNvPr>
          <p:cNvSpPr/>
          <p:nvPr/>
        </p:nvSpPr>
        <p:spPr bwMode="auto">
          <a:xfrm>
            <a:off x="4841443" y="3271082"/>
            <a:ext cx="3331029" cy="355600"/>
          </a:xfrm>
          <a:prstGeom prst="rightArrow">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BFDE15C-C7D1-469F-B6EC-ABA046193BC8}"/>
              </a:ext>
            </a:extLst>
          </p:cNvPr>
          <p:cNvSpPr/>
          <p:nvPr/>
        </p:nvSpPr>
        <p:spPr>
          <a:xfrm>
            <a:off x="4926304" y="2934323"/>
            <a:ext cx="3161307" cy="336759"/>
          </a:xfrm>
          <a:prstGeom prst="rect">
            <a:avLst/>
          </a:prstGeom>
        </p:spPr>
        <p:txBody>
          <a:bodyPr wrap="square">
            <a:spAutoFit/>
          </a:bodyPr>
          <a:lstStyle/>
          <a:p>
            <a:pPr algn="ctr">
              <a:lnSpc>
                <a:spcPct val="90000"/>
              </a:lnSpc>
              <a:spcAft>
                <a:spcPts val="333"/>
              </a:spcAft>
              <a:defRPr/>
            </a:pPr>
            <a:r>
              <a:rPr lang="en-US" dirty="0">
                <a:solidFill>
                  <a:schemeClr val="tx1">
                    <a:lumMod val="50000"/>
                    <a:lumOff val="50000"/>
                  </a:schemeClr>
                </a:solidFill>
                <a:latin typeface="Segoe UI Light" pitchFamily="34" charset="0"/>
              </a:rPr>
              <a:t>Yes.</a:t>
            </a:r>
          </a:p>
        </p:txBody>
      </p:sp>
    </p:spTree>
    <p:extLst>
      <p:ext uri="{BB962C8B-B14F-4D97-AF65-F5344CB8AC3E}">
        <p14:creationId xmlns:p14="http://schemas.microsoft.com/office/powerpoint/2010/main" val="42701762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77AC-0620-4922-8ECE-1571C3CFF0FA}"/>
              </a:ext>
            </a:extLst>
          </p:cNvPr>
          <p:cNvSpPr>
            <a:spLocks noGrp="1"/>
          </p:cNvSpPr>
          <p:nvPr>
            <p:ph type="title"/>
          </p:nvPr>
        </p:nvSpPr>
        <p:spPr>
          <a:xfrm>
            <a:off x="576699" y="448700"/>
            <a:ext cx="10801919" cy="708977"/>
          </a:xfrm>
        </p:spPr>
        <p:txBody>
          <a:bodyPr/>
          <a:lstStyle/>
          <a:p>
            <a:r>
              <a:rPr lang="en-GB" sz="4607" dirty="0"/>
              <a:t>Event Distribution &amp; Filtering</a:t>
            </a:r>
          </a:p>
        </p:txBody>
      </p:sp>
      <p:pic>
        <p:nvPicPr>
          <p:cNvPr id="6" name="Picture 5">
            <a:extLst>
              <a:ext uri="{FF2B5EF4-FFF2-40B4-BE49-F238E27FC236}">
                <a16:creationId xmlns:a16="http://schemas.microsoft.com/office/drawing/2014/main" id="{75CE68B9-7096-48B9-B573-11E0299E43D1}"/>
              </a:ext>
            </a:extLst>
          </p:cNvPr>
          <p:cNvPicPr>
            <a:picLocks noChangeAspect="1"/>
          </p:cNvPicPr>
          <p:nvPr/>
        </p:nvPicPr>
        <p:blipFill>
          <a:blip r:embed="rId3"/>
          <a:stretch>
            <a:fillRect/>
          </a:stretch>
        </p:blipFill>
        <p:spPr>
          <a:xfrm>
            <a:off x="8274062" y="1920434"/>
            <a:ext cx="1381566" cy="1381566"/>
          </a:xfrm>
          <a:prstGeom prst="rect">
            <a:avLst/>
          </a:prstGeom>
        </p:spPr>
      </p:pic>
      <p:sp>
        <p:nvSpPr>
          <p:cNvPr id="7" name="Arrow: Right 6">
            <a:extLst>
              <a:ext uri="{FF2B5EF4-FFF2-40B4-BE49-F238E27FC236}">
                <a16:creationId xmlns:a16="http://schemas.microsoft.com/office/drawing/2014/main" id="{96797EEA-861C-42B8-88BA-EEF2845AE068}"/>
              </a:ext>
            </a:extLst>
          </p:cNvPr>
          <p:cNvSpPr/>
          <p:nvPr/>
        </p:nvSpPr>
        <p:spPr bwMode="auto">
          <a:xfrm>
            <a:off x="1919513" y="3479800"/>
            <a:ext cx="2115457" cy="56605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Right 23">
            <a:extLst>
              <a:ext uri="{FF2B5EF4-FFF2-40B4-BE49-F238E27FC236}">
                <a16:creationId xmlns:a16="http://schemas.microsoft.com/office/drawing/2014/main" id="{6B549561-9D95-4C3B-8702-660FB57762C6}"/>
              </a:ext>
            </a:extLst>
          </p:cNvPr>
          <p:cNvSpPr/>
          <p:nvPr/>
        </p:nvSpPr>
        <p:spPr bwMode="auto">
          <a:xfrm rot="20287214">
            <a:off x="6129323" y="2552261"/>
            <a:ext cx="2115457" cy="56605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close up of a logo&#10;&#10;Description generated with very high confidence">
            <a:extLst>
              <a:ext uri="{FF2B5EF4-FFF2-40B4-BE49-F238E27FC236}">
                <a16:creationId xmlns:a16="http://schemas.microsoft.com/office/drawing/2014/main" id="{06F3930E-F69D-49B3-832B-B8EFCBE13D9F}"/>
              </a:ext>
            </a:extLst>
          </p:cNvPr>
          <p:cNvPicPr>
            <a:picLocks noChangeAspect="1"/>
          </p:cNvPicPr>
          <p:nvPr/>
        </p:nvPicPr>
        <p:blipFill>
          <a:blip r:embed="rId4"/>
          <a:stretch>
            <a:fillRect/>
          </a:stretch>
        </p:blipFill>
        <p:spPr>
          <a:xfrm>
            <a:off x="8341998" y="4668176"/>
            <a:ext cx="1313630" cy="1313630"/>
          </a:xfrm>
          <a:prstGeom prst="rect">
            <a:avLst/>
          </a:prstGeom>
        </p:spPr>
      </p:pic>
      <p:sp>
        <p:nvSpPr>
          <p:cNvPr id="33" name="Rectangle 32">
            <a:extLst>
              <a:ext uri="{FF2B5EF4-FFF2-40B4-BE49-F238E27FC236}">
                <a16:creationId xmlns:a16="http://schemas.microsoft.com/office/drawing/2014/main" id="{1CBA2E3A-57F7-4E3D-A60D-BE5C5D6E1BA2}"/>
              </a:ext>
            </a:extLst>
          </p:cNvPr>
          <p:cNvSpPr/>
          <p:nvPr/>
        </p:nvSpPr>
        <p:spPr>
          <a:xfrm>
            <a:off x="1919513" y="3068109"/>
            <a:ext cx="2115458" cy="336759"/>
          </a:xfrm>
          <a:prstGeom prst="rect">
            <a:avLst/>
          </a:prstGeom>
        </p:spPr>
        <p:txBody>
          <a:bodyPr wrap="square">
            <a:spAutoFit/>
          </a:bodyPr>
          <a:lstStyle/>
          <a:p>
            <a:pPr algn="ctr">
              <a:lnSpc>
                <a:spcPct val="90000"/>
              </a:lnSpc>
              <a:spcAft>
                <a:spcPts val="333"/>
              </a:spcAft>
              <a:defRPr/>
            </a:pPr>
            <a:r>
              <a:rPr lang="en-US" dirty="0">
                <a:solidFill>
                  <a:srgbClr val="7030A0"/>
                </a:solidFill>
                <a:latin typeface="Segoe UI Light" pitchFamily="34" charset="0"/>
              </a:rPr>
              <a:t>Subject: A</a:t>
            </a:r>
          </a:p>
        </p:txBody>
      </p:sp>
      <p:sp>
        <p:nvSpPr>
          <p:cNvPr id="34" name="Rectangle 33">
            <a:extLst>
              <a:ext uri="{FF2B5EF4-FFF2-40B4-BE49-F238E27FC236}">
                <a16:creationId xmlns:a16="http://schemas.microsoft.com/office/drawing/2014/main" id="{3282D005-F1C0-42EB-9344-1384F0F2C1AF}"/>
              </a:ext>
            </a:extLst>
          </p:cNvPr>
          <p:cNvSpPr/>
          <p:nvPr/>
        </p:nvSpPr>
        <p:spPr>
          <a:xfrm>
            <a:off x="8341998" y="3387622"/>
            <a:ext cx="1313630" cy="336759"/>
          </a:xfrm>
          <a:prstGeom prst="rect">
            <a:avLst/>
          </a:prstGeom>
        </p:spPr>
        <p:txBody>
          <a:bodyPr wrap="square">
            <a:spAutoFit/>
          </a:bodyPr>
          <a:lstStyle/>
          <a:p>
            <a:pPr algn="ctr">
              <a:lnSpc>
                <a:spcPct val="90000"/>
              </a:lnSpc>
              <a:spcAft>
                <a:spcPts val="333"/>
              </a:spcAft>
              <a:defRPr/>
            </a:pPr>
            <a:r>
              <a:rPr lang="en-US" dirty="0">
                <a:solidFill>
                  <a:srgbClr val="0079D6"/>
                </a:solidFill>
                <a:latin typeface="Segoe UI Light" pitchFamily="34" charset="0"/>
              </a:rPr>
              <a:t>Event Hub</a:t>
            </a:r>
          </a:p>
        </p:txBody>
      </p:sp>
      <p:sp>
        <p:nvSpPr>
          <p:cNvPr id="35" name="Rectangle 34">
            <a:extLst>
              <a:ext uri="{FF2B5EF4-FFF2-40B4-BE49-F238E27FC236}">
                <a16:creationId xmlns:a16="http://schemas.microsoft.com/office/drawing/2014/main" id="{6C35ADE9-1763-46B4-BFC1-86484A7DBE59}"/>
              </a:ext>
            </a:extLst>
          </p:cNvPr>
          <p:cNvSpPr/>
          <p:nvPr/>
        </p:nvSpPr>
        <p:spPr>
          <a:xfrm>
            <a:off x="8341998" y="5932279"/>
            <a:ext cx="1313630" cy="336759"/>
          </a:xfrm>
          <a:prstGeom prst="rect">
            <a:avLst/>
          </a:prstGeom>
        </p:spPr>
        <p:txBody>
          <a:bodyPr wrap="square">
            <a:spAutoFit/>
          </a:bodyPr>
          <a:lstStyle/>
          <a:p>
            <a:pPr algn="ctr">
              <a:lnSpc>
                <a:spcPct val="90000"/>
              </a:lnSpc>
              <a:spcAft>
                <a:spcPts val="333"/>
              </a:spcAft>
              <a:defRPr/>
            </a:pPr>
            <a:r>
              <a:rPr lang="en-US" dirty="0">
                <a:solidFill>
                  <a:srgbClr val="0079D6"/>
                </a:solidFill>
                <a:latin typeface="Segoe UI Light" pitchFamily="34" charset="0"/>
              </a:rPr>
              <a:t>API App</a:t>
            </a:r>
          </a:p>
        </p:txBody>
      </p:sp>
      <p:sp>
        <p:nvSpPr>
          <p:cNvPr id="36" name="Rectangle 35">
            <a:extLst>
              <a:ext uri="{FF2B5EF4-FFF2-40B4-BE49-F238E27FC236}">
                <a16:creationId xmlns:a16="http://schemas.microsoft.com/office/drawing/2014/main" id="{3234CA70-9603-433B-83A2-FA0F9E7FB85E}"/>
              </a:ext>
            </a:extLst>
          </p:cNvPr>
          <p:cNvSpPr/>
          <p:nvPr/>
        </p:nvSpPr>
        <p:spPr>
          <a:xfrm>
            <a:off x="4527143" y="4668176"/>
            <a:ext cx="1313630" cy="581185"/>
          </a:xfrm>
          <a:prstGeom prst="rect">
            <a:avLst/>
          </a:prstGeom>
        </p:spPr>
        <p:txBody>
          <a:bodyPr wrap="square">
            <a:spAutoFit/>
          </a:bodyPr>
          <a:lstStyle/>
          <a:p>
            <a:pPr algn="ctr">
              <a:lnSpc>
                <a:spcPct val="90000"/>
              </a:lnSpc>
              <a:spcAft>
                <a:spcPts val="333"/>
              </a:spcAft>
              <a:defRPr/>
            </a:pPr>
            <a:r>
              <a:rPr lang="en-US" dirty="0">
                <a:solidFill>
                  <a:srgbClr val="0079D6"/>
                </a:solidFill>
                <a:latin typeface="Segoe UI Light" pitchFamily="34" charset="0"/>
              </a:rPr>
              <a:t>Event Grid Topic</a:t>
            </a:r>
          </a:p>
        </p:txBody>
      </p:sp>
      <p:pic>
        <p:nvPicPr>
          <p:cNvPr id="37" name="Graphic 36">
            <a:extLst>
              <a:ext uri="{FF2B5EF4-FFF2-40B4-BE49-F238E27FC236}">
                <a16:creationId xmlns:a16="http://schemas.microsoft.com/office/drawing/2014/main" id="{463C36B4-A789-4225-9E5C-843755CBB0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8659" y="2972618"/>
            <a:ext cx="1486458" cy="1486458"/>
          </a:xfrm>
          <a:prstGeom prst="rect">
            <a:avLst/>
          </a:prstGeom>
        </p:spPr>
      </p:pic>
    </p:spTree>
    <p:extLst>
      <p:ext uri="{BB962C8B-B14F-4D97-AF65-F5344CB8AC3E}">
        <p14:creationId xmlns:p14="http://schemas.microsoft.com/office/powerpoint/2010/main" val="103449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77AC-0620-4922-8ECE-1571C3CFF0FA}"/>
              </a:ext>
            </a:extLst>
          </p:cNvPr>
          <p:cNvSpPr>
            <a:spLocks noGrp="1"/>
          </p:cNvSpPr>
          <p:nvPr>
            <p:ph type="title"/>
          </p:nvPr>
        </p:nvSpPr>
        <p:spPr>
          <a:xfrm>
            <a:off x="576699" y="448700"/>
            <a:ext cx="10801919" cy="708977"/>
          </a:xfrm>
        </p:spPr>
        <p:txBody>
          <a:bodyPr/>
          <a:lstStyle/>
          <a:p>
            <a:r>
              <a:rPr lang="en-GB" sz="4607" dirty="0"/>
              <a:t>Event Distribution &amp; Filtering</a:t>
            </a:r>
          </a:p>
        </p:txBody>
      </p:sp>
      <p:pic>
        <p:nvPicPr>
          <p:cNvPr id="6" name="Picture 5">
            <a:extLst>
              <a:ext uri="{FF2B5EF4-FFF2-40B4-BE49-F238E27FC236}">
                <a16:creationId xmlns:a16="http://schemas.microsoft.com/office/drawing/2014/main" id="{75CE68B9-7096-48B9-B573-11E0299E43D1}"/>
              </a:ext>
            </a:extLst>
          </p:cNvPr>
          <p:cNvPicPr>
            <a:picLocks noChangeAspect="1"/>
          </p:cNvPicPr>
          <p:nvPr/>
        </p:nvPicPr>
        <p:blipFill>
          <a:blip r:embed="rId3"/>
          <a:stretch>
            <a:fillRect/>
          </a:stretch>
        </p:blipFill>
        <p:spPr>
          <a:xfrm>
            <a:off x="8274062" y="1920434"/>
            <a:ext cx="1381566" cy="1381566"/>
          </a:xfrm>
          <a:prstGeom prst="rect">
            <a:avLst/>
          </a:prstGeom>
        </p:spPr>
      </p:pic>
      <p:sp>
        <p:nvSpPr>
          <p:cNvPr id="7" name="Arrow: Right 6">
            <a:extLst>
              <a:ext uri="{FF2B5EF4-FFF2-40B4-BE49-F238E27FC236}">
                <a16:creationId xmlns:a16="http://schemas.microsoft.com/office/drawing/2014/main" id="{96797EEA-861C-42B8-88BA-EEF2845AE068}"/>
              </a:ext>
            </a:extLst>
          </p:cNvPr>
          <p:cNvSpPr/>
          <p:nvPr/>
        </p:nvSpPr>
        <p:spPr bwMode="auto">
          <a:xfrm>
            <a:off x="1919513" y="3479800"/>
            <a:ext cx="2115457" cy="56605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close up of a logo&#10;&#10;Description generated with very high confidence">
            <a:extLst>
              <a:ext uri="{FF2B5EF4-FFF2-40B4-BE49-F238E27FC236}">
                <a16:creationId xmlns:a16="http://schemas.microsoft.com/office/drawing/2014/main" id="{06F3930E-F69D-49B3-832B-B8EFCBE13D9F}"/>
              </a:ext>
            </a:extLst>
          </p:cNvPr>
          <p:cNvPicPr>
            <a:picLocks noChangeAspect="1"/>
          </p:cNvPicPr>
          <p:nvPr/>
        </p:nvPicPr>
        <p:blipFill>
          <a:blip r:embed="rId4"/>
          <a:stretch>
            <a:fillRect/>
          </a:stretch>
        </p:blipFill>
        <p:spPr>
          <a:xfrm>
            <a:off x="8341998" y="4668176"/>
            <a:ext cx="1313630" cy="1313630"/>
          </a:xfrm>
          <a:prstGeom prst="rect">
            <a:avLst/>
          </a:prstGeom>
        </p:spPr>
      </p:pic>
      <p:sp>
        <p:nvSpPr>
          <p:cNvPr id="32" name="Arrow: Right 31">
            <a:extLst>
              <a:ext uri="{FF2B5EF4-FFF2-40B4-BE49-F238E27FC236}">
                <a16:creationId xmlns:a16="http://schemas.microsoft.com/office/drawing/2014/main" id="{908FD54E-B1A3-4646-859E-94D4F3D9AEA2}"/>
              </a:ext>
            </a:extLst>
          </p:cNvPr>
          <p:cNvSpPr/>
          <p:nvPr/>
        </p:nvSpPr>
        <p:spPr bwMode="auto">
          <a:xfrm rot="1312786" flipV="1">
            <a:off x="6129322" y="4665382"/>
            <a:ext cx="2115457" cy="56605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1CBA2E3A-57F7-4E3D-A60D-BE5C5D6E1BA2}"/>
              </a:ext>
            </a:extLst>
          </p:cNvPr>
          <p:cNvSpPr/>
          <p:nvPr/>
        </p:nvSpPr>
        <p:spPr>
          <a:xfrm>
            <a:off x="1919513" y="3068109"/>
            <a:ext cx="2115458" cy="336759"/>
          </a:xfrm>
          <a:prstGeom prst="rect">
            <a:avLst/>
          </a:prstGeom>
        </p:spPr>
        <p:txBody>
          <a:bodyPr wrap="square">
            <a:spAutoFit/>
          </a:bodyPr>
          <a:lstStyle/>
          <a:p>
            <a:pPr algn="ctr">
              <a:lnSpc>
                <a:spcPct val="90000"/>
              </a:lnSpc>
              <a:spcAft>
                <a:spcPts val="333"/>
              </a:spcAft>
              <a:defRPr/>
            </a:pPr>
            <a:r>
              <a:rPr lang="en-US" dirty="0">
                <a:solidFill>
                  <a:srgbClr val="7030A0"/>
                </a:solidFill>
                <a:latin typeface="Segoe UI Light" pitchFamily="34" charset="0"/>
              </a:rPr>
              <a:t>Subject: B</a:t>
            </a:r>
          </a:p>
        </p:txBody>
      </p:sp>
      <p:sp>
        <p:nvSpPr>
          <p:cNvPr id="34" name="Rectangle 33">
            <a:extLst>
              <a:ext uri="{FF2B5EF4-FFF2-40B4-BE49-F238E27FC236}">
                <a16:creationId xmlns:a16="http://schemas.microsoft.com/office/drawing/2014/main" id="{3282D005-F1C0-42EB-9344-1384F0F2C1AF}"/>
              </a:ext>
            </a:extLst>
          </p:cNvPr>
          <p:cNvSpPr/>
          <p:nvPr/>
        </p:nvSpPr>
        <p:spPr>
          <a:xfrm>
            <a:off x="8341998" y="3387622"/>
            <a:ext cx="1313630" cy="336759"/>
          </a:xfrm>
          <a:prstGeom prst="rect">
            <a:avLst/>
          </a:prstGeom>
        </p:spPr>
        <p:txBody>
          <a:bodyPr wrap="square">
            <a:spAutoFit/>
          </a:bodyPr>
          <a:lstStyle/>
          <a:p>
            <a:pPr algn="ctr">
              <a:lnSpc>
                <a:spcPct val="90000"/>
              </a:lnSpc>
              <a:spcAft>
                <a:spcPts val="333"/>
              </a:spcAft>
              <a:defRPr/>
            </a:pPr>
            <a:r>
              <a:rPr lang="en-US" dirty="0">
                <a:solidFill>
                  <a:srgbClr val="0079D6"/>
                </a:solidFill>
                <a:latin typeface="Segoe UI Light" pitchFamily="34" charset="0"/>
              </a:rPr>
              <a:t>Event Hub</a:t>
            </a:r>
          </a:p>
        </p:txBody>
      </p:sp>
      <p:sp>
        <p:nvSpPr>
          <p:cNvPr id="35" name="Rectangle 34">
            <a:extLst>
              <a:ext uri="{FF2B5EF4-FFF2-40B4-BE49-F238E27FC236}">
                <a16:creationId xmlns:a16="http://schemas.microsoft.com/office/drawing/2014/main" id="{6C35ADE9-1763-46B4-BFC1-86484A7DBE59}"/>
              </a:ext>
            </a:extLst>
          </p:cNvPr>
          <p:cNvSpPr/>
          <p:nvPr/>
        </p:nvSpPr>
        <p:spPr>
          <a:xfrm>
            <a:off x="8341998" y="5932279"/>
            <a:ext cx="1313630" cy="336759"/>
          </a:xfrm>
          <a:prstGeom prst="rect">
            <a:avLst/>
          </a:prstGeom>
        </p:spPr>
        <p:txBody>
          <a:bodyPr wrap="square">
            <a:spAutoFit/>
          </a:bodyPr>
          <a:lstStyle/>
          <a:p>
            <a:pPr algn="ctr">
              <a:lnSpc>
                <a:spcPct val="90000"/>
              </a:lnSpc>
              <a:spcAft>
                <a:spcPts val="333"/>
              </a:spcAft>
              <a:defRPr/>
            </a:pPr>
            <a:r>
              <a:rPr lang="en-US" dirty="0">
                <a:solidFill>
                  <a:srgbClr val="0079D6"/>
                </a:solidFill>
                <a:latin typeface="Segoe UI Light" pitchFamily="34" charset="0"/>
              </a:rPr>
              <a:t>API App</a:t>
            </a:r>
          </a:p>
        </p:txBody>
      </p:sp>
      <p:sp>
        <p:nvSpPr>
          <p:cNvPr id="12" name="Rectangle 11">
            <a:extLst>
              <a:ext uri="{FF2B5EF4-FFF2-40B4-BE49-F238E27FC236}">
                <a16:creationId xmlns:a16="http://schemas.microsoft.com/office/drawing/2014/main" id="{B2767262-D246-431B-B9B3-4CFEE9F99C78}"/>
              </a:ext>
            </a:extLst>
          </p:cNvPr>
          <p:cNvSpPr/>
          <p:nvPr/>
        </p:nvSpPr>
        <p:spPr>
          <a:xfrm>
            <a:off x="4527143" y="4668176"/>
            <a:ext cx="1313630" cy="581185"/>
          </a:xfrm>
          <a:prstGeom prst="rect">
            <a:avLst/>
          </a:prstGeom>
        </p:spPr>
        <p:txBody>
          <a:bodyPr wrap="square">
            <a:spAutoFit/>
          </a:bodyPr>
          <a:lstStyle/>
          <a:p>
            <a:pPr algn="ctr">
              <a:lnSpc>
                <a:spcPct val="90000"/>
              </a:lnSpc>
              <a:spcAft>
                <a:spcPts val="333"/>
              </a:spcAft>
              <a:defRPr/>
            </a:pPr>
            <a:r>
              <a:rPr lang="en-US" dirty="0">
                <a:solidFill>
                  <a:srgbClr val="0079D6"/>
                </a:solidFill>
                <a:latin typeface="Segoe UI Light" pitchFamily="34" charset="0"/>
              </a:rPr>
              <a:t>Event Grid Topic</a:t>
            </a:r>
          </a:p>
        </p:txBody>
      </p:sp>
      <p:pic>
        <p:nvPicPr>
          <p:cNvPr id="13" name="Graphic 12">
            <a:extLst>
              <a:ext uri="{FF2B5EF4-FFF2-40B4-BE49-F238E27FC236}">
                <a16:creationId xmlns:a16="http://schemas.microsoft.com/office/drawing/2014/main" id="{7765417A-35E5-4BC3-AB9A-D11879A592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8659" y="2972618"/>
            <a:ext cx="1486458" cy="1486458"/>
          </a:xfrm>
          <a:prstGeom prst="rect">
            <a:avLst/>
          </a:prstGeom>
        </p:spPr>
      </p:pic>
    </p:spTree>
    <p:extLst>
      <p:ext uri="{BB962C8B-B14F-4D97-AF65-F5344CB8AC3E}">
        <p14:creationId xmlns:p14="http://schemas.microsoft.com/office/powerpoint/2010/main" val="2016118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77AC-0620-4922-8ECE-1571C3CFF0FA}"/>
              </a:ext>
            </a:extLst>
          </p:cNvPr>
          <p:cNvSpPr>
            <a:spLocks noGrp="1"/>
          </p:cNvSpPr>
          <p:nvPr>
            <p:ph type="title"/>
          </p:nvPr>
        </p:nvSpPr>
        <p:spPr>
          <a:xfrm>
            <a:off x="576699" y="448700"/>
            <a:ext cx="10801919" cy="708977"/>
          </a:xfrm>
        </p:spPr>
        <p:txBody>
          <a:bodyPr/>
          <a:lstStyle/>
          <a:p>
            <a:r>
              <a:rPr lang="en-GB" sz="4607" dirty="0"/>
              <a:t>Event Distribution &amp; Filtering</a:t>
            </a:r>
          </a:p>
        </p:txBody>
      </p:sp>
      <p:pic>
        <p:nvPicPr>
          <p:cNvPr id="6" name="Picture 5">
            <a:extLst>
              <a:ext uri="{FF2B5EF4-FFF2-40B4-BE49-F238E27FC236}">
                <a16:creationId xmlns:a16="http://schemas.microsoft.com/office/drawing/2014/main" id="{75CE68B9-7096-48B9-B573-11E0299E43D1}"/>
              </a:ext>
            </a:extLst>
          </p:cNvPr>
          <p:cNvPicPr>
            <a:picLocks noChangeAspect="1"/>
          </p:cNvPicPr>
          <p:nvPr/>
        </p:nvPicPr>
        <p:blipFill>
          <a:blip r:embed="rId3"/>
          <a:stretch>
            <a:fillRect/>
          </a:stretch>
        </p:blipFill>
        <p:spPr>
          <a:xfrm>
            <a:off x="8274062" y="1920434"/>
            <a:ext cx="1381566" cy="1381566"/>
          </a:xfrm>
          <a:prstGeom prst="rect">
            <a:avLst/>
          </a:prstGeom>
        </p:spPr>
      </p:pic>
      <p:sp>
        <p:nvSpPr>
          <p:cNvPr id="7" name="Arrow: Right 6">
            <a:extLst>
              <a:ext uri="{FF2B5EF4-FFF2-40B4-BE49-F238E27FC236}">
                <a16:creationId xmlns:a16="http://schemas.microsoft.com/office/drawing/2014/main" id="{96797EEA-861C-42B8-88BA-EEF2845AE068}"/>
              </a:ext>
            </a:extLst>
          </p:cNvPr>
          <p:cNvSpPr/>
          <p:nvPr/>
        </p:nvSpPr>
        <p:spPr bwMode="auto">
          <a:xfrm>
            <a:off x="1919513" y="3479800"/>
            <a:ext cx="2115457" cy="56605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Right 23">
            <a:extLst>
              <a:ext uri="{FF2B5EF4-FFF2-40B4-BE49-F238E27FC236}">
                <a16:creationId xmlns:a16="http://schemas.microsoft.com/office/drawing/2014/main" id="{6B549561-9D95-4C3B-8702-660FB57762C6}"/>
              </a:ext>
            </a:extLst>
          </p:cNvPr>
          <p:cNvSpPr/>
          <p:nvPr/>
        </p:nvSpPr>
        <p:spPr bwMode="auto">
          <a:xfrm rot="20287214">
            <a:off x="6129323" y="2552261"/>
            <a:ext cx="2115457" cy="56605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close up of a logo&#10;&#10;Description generated with very high confidence">
            <a:extLst>
              <a:ext uri="{FF2B5EF4-FFF2-40B4-BE49-F238E27FC236}">
                <a16:creationId xmlns:a16="http://schemas.microsoft.com/office/drawing/2014/main" id="{06F3930E-F69D-49B3-832B-B8EFCBE13D9F}"/>
              </a:ext>
            </a:extLst>
          </p:cNvPr>
          <p:cNvPicPr>
            <a:picLocks noChangeAspect="1"/>
          </p:cNvPicPr>
          <p:nvPr/>
        </p:nvPicPr>
        <p:blipFill>
          <a:blip r:embed="rId4"/>
          <a:stretch>
            <a:fillRect/>
          </a:stretch>
        </p:blipFill>
        <p:spPr>
          <a:xfrm>
            <a:off x="8341998" y="4668176"/>
            <a:ext cx="1313630" cy="1313630"/>
          </a:xfrm>
          <a:prstGeom prst="rect">
            <a:avLst/>
          </a:prstGeom>
        </p:spPr>
      </p:pic>
      <p:sp>
        <p:nvSpPr>
          <p:cNvPr id="32" name="Arrow: Right 31">
            <a:extLst>
              <a:ext uri="{FF2B5EF4-FFF2-40B4-BE49-F238E27FC236}">
                <a16:creationId xmlns:a16="http://schemas.microsoft.com/office/drawing/2014/main" id="{908FD54E-B1A3-4646-859E-94D4F3D9AEA2}"/>
              </a:ext>
            </a:extLst>
          </p:cNvPr>
          <p:cNvSpPr/>
          <p:nvPr/>
        </p:nvSpPr>
        <p:spPr bwMode="auto">
          <a:xfrm rot="1312786" flipV="1">
            <a:off x="6129322" y="4665382"/>
            <a:ext cx="2115457" cy="56605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1CBA2E3A-57F7-4E3D-A60D-BE5C5D6E1BA2}"/>
              </a:ext>
            </a:extLst>
          </p:cNvPr>
          <p:cNvSpPr/>
          <p:nvPr/>
        </p:nvSpPr>
        <p:spPr>
          <a:xfrm>
            <a:off x="1919513" y="3068109"/>
            <a:ext cx="2115458" cy="336759"/>
          </a:xfrm>
          <a:prstGeom prst="rect">
            <a:avLst/>
          </a:prstGeom>
        </p:spPr>
        <p:txBody>
          <a:bodyPr wrap="square">
            <a:spAutoFit/>
          </a:bodyPr>
          <a:lstStyle/>
          <a:p>
            <a:pPr algn="ctr">
              <a:lnSpc>
                <a:spcPct val="90000"/>
              </a:lnSpc>
              <a:spcAft>
                <a:spcPts val="333"/>
              </a:spcAft>
              <a:defRPr/>
            </a:pPr>
            <a:r>
              <a:rPr lang="en-US" dirty="0">
                <a:solidFill>
                  <a:srgbClr val="7030A0"/>
                </a:solidFill>
                <a:latin typeface="Segoe UI Light" pitchFamily="34" charset="0"/>
              </a:rPr>
              <a:t>Subject: *</a:t>
            </a:r>
          </a:p>
        </p:txBody>
      </p:sp>
      <p:sp>
        <p:nvSpPr>
          <p:cNvPr id="34" name="Rectangle 33">
            <a:extLst>
              <a:ext uri="{FF2B5EF4-FFF2-40B4-BE49-F238E27FC236}">
                <a16:creationId xmlns:a16="http://schemas.microsoft.com/office/drawing/2014/main" id="{3282D005-F1C0-42EB-9344-1384F0F2C1AF}"/>
              </a:ext>
            </a:extLst>
          </p:cNvPr>
          <p:cNvSpPr/>
          <p:nvPr/>
        </p:nvSpPr>
        <p:spPr>
          <a:xfrm>
            <a:off x="8341998" y="3387622"/>
            <a:ext cx="1313630" cy="336759"/>
          </a:xfrm>
          <a:prstGeom prst="rect">
            <a:avLst/>
          </a:prstGeom>
        </p:spPr>
        <p:txBody>
          <a:bodyPr wrap="square">
            <a:spAutoFit/>
          </a:bodyPr>
          <a:lstStyle/>
          <a:p>
            <a:pPr algn="ctr">
              <a:lnSpc>
                <a:spcPct val="90000"/>
              </a:lnSpc>
              <a:spcAft>
                <a:spcPts val="333"/>
              </a:spcAft>
              <a:defRPr/>
            </a:pPr>
            <a:r>
              <a:rPr lang="en-US" dirty="0">
                <a:solidFill>
                  <a:srgbClr val="0079D6"/>
                </a:solidFill>
                <a:latin typeface="Segoe UI Light" pitchFamily="34" charset="0"/>
              </a:rPr>
              <a:t>Event Hub</a:t>
            </a:r>
          </a:p>
        </p:txBody>
      </p:sp>
      <p:sp>
        <p:nvSpPr>
          <p:cNvPr id="35" name="Rectangle 34">
            <a:extLst>
              <a:ext uri="{FF2B5EF4-FFF2-40B4-BE49-F238E27FC236}">
                <a16:creationId xmlns:a16="http://schemas.microsoft.com/office/drawing/2014/main" id="{6C35ADE9-1763-46B4-BFC1-86484A7DBE59}"/>
              </a:ext>
            </a:extLst>
          </p:cNvPr>
          <p:cNvSpPr/>
          <p:nvPr/>
        </p:nvSpPr>
        <p:spPr>
          <a:xfrm>
            <a:off x="8341998" y="5932279"/>
            <a:ext cx="1313630" cy="336759"/>
          </a:xfrm>
          <a:prstGeom prst="rect">
            <a:avLst/>
          </a:prstGeom>
        </p:spPr>
        <p:txBody>
          <a:bodyPr wrap="square">
            <a:spAutoFit/>
          </a:bodyPr>
          <a:lstStyle/>
          <a:p>
            <a:pPr algn="ctr">
              <a:lnSpc>
                <a:spcPct val="90000"/>
              </a:lnSpc>
              <a:spcAft>
                <a:spcPts val="333"/>
              </a:spcAft>
              <a:defRPr/>
            </a:pPr>
            <a:r>
              <a:rPr lang="en-US" dirty="0">
                <a:solidFill>
                  <a:srgbClr val="0079D6"/>
                </a:solidFill>
                <a:latin typeface="Segoe UI Light" pitchFamily="34" charset="0"/>
              </a:rPr>
              <a:t>API App</a:t>
            </a:r>
          </a:p>
        </p:txBody>
      </p:sp>
      <p:sp>
        <p:nvSpPr>
          <p:cNvPr id="12" name="Rectangle 11">
            <a:extLst>
              <a:ext uri="{FF2B5EF4-FFF2-40B4-BE49-F238E27FC236}">
                <a16:creationId xmlns:a16="http://schemas.microsoft.com/office/drawing/2014/main" id="{8516858B-F961-4AD5-9291-F01561FBF5F9}"/>
              </a:ext>
            </a:extLst>
          </p:cNvPr>
          <p:cNvSpPr/>
          <p:nvPr/>
        </p:nvSpPr>
        <p:spPr>
          <a:xfrm>
            <a:off x="4527143" y="4668176"/>
            <a:ext cx="1313630" cy="581185"/>
          </a:xfrm>
          <a:prstGeom prst="rect">
            <a:avLst/>
          </a:prstGeom>
        </p:spPr>
        <p:txBody>
          <a:bodyPr wrap="square">
            <a:spAutoFit/>
          </a:bodyPr>
          <a:lstStyle/>
          <a:p>
            <a:pPr algn="ctr">
              <a:lnSpc>
                <a:spcPct val="90000"/>
              </a:lnSpc>
              <a:spcAft>
                <a:spcPts val="333"/>
              </a:spcAft>
              <a:defRPr/>
            </a:pPr>
            <a:r>
              <a:rPr lang="en-US" dirty="0">
                <a:solidFill>
                  <a:srgbClr val="0079D6"/>
                </a:solidFill>
                <a:latin typeface="Segoe UI Light" pitchFamily="34" charset="0"/>
              </a:rPr>
              <a:t>Event Grid Topic</a:t>
            </a:r>
          </a:p>
        </p:txBody>
      </p:sp>
      <p:pic>
        <p:nvPicPr>
          <p:cNvPr id="13" name="Graphic 12">
            <a:extLst>
              <a:ext uri="{FF2B5EF4-FFF2-40B4-BE49-F238E27FC236}">
                <a16:creationId xmlns:a16="http://schemas.microsoft.com/office/drawing/2014/main" id="{79E12A18-77ED-4953-8A4E-43D525A79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8659" y="2972618"/>
            <a:ext cx="1486458" cy="1486458"/>
          </a:xfrm>
          <a:prstGeom prst="rect">
            <a:avLst/>
          </a:prstGeom>
        </p:spPr>
      </p:pic>
    </p:spTree>
    <p:extLst>
      <p:ext uri="{BB962C8B-B14F-4D97-AF65-F5344CB8AC3E}">
        <p14:creationId xmlns:p14="http://schemas.microsoft.com/office/powerpoint/2010/main" val="2911914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E7DBE6-37D3-4354-AC8E-AC6C1AEC41EB}"/>
              </a:ext>
            </a:extLst>
          </p:cNvPr>
          <p:cNvPicPr>
            <a:picLocks noChangeAspect="1"/>
          </p:cNvPicPr>
          <p:nvPr/>
        </p:nvPicPr>
        <p:blipFill>
          <a:blip r:embed="rId3"/>
          <a:stretch>
            <a:fillRect/>
          </a:stretch>
        </p:blipFill>
        <p:spPr>
          <a:xfrm>
            <a:off x="3743411" y="2303074"/>
            <a:ext cx="1724541" cy="1724541"/>
          </a:xfrm>
          <a:prstGeom prst="rect">
            <a:avLst/>
          </a:prstGeom>
        </p:spPr>
      </p:pic>
      <p:pic>
        <p:nvPicPr>
          <p:cNvPr id="5" name="Picture 4">
            <a:extLst>
              <a:ext uri="{FF2B5EF4-FFF2-40B4-BE49-F238E27FC236}">
                <a16:creationId xmlns:a16="http://schemas.microsoft.com/office/drawing/2014/main" id="{3C20DA13-0830-481C-B31E-BE64375183E8}"/>
              </a:ext>
            </a:extLst>
          </p:cNvPr>
          <p:cNvPicPr>
            <a:picLocks noChangeAspect="1"/>
          </p:cNvPicPr>
          <p:nvPr/>
        </p:nvPicPr>
        <p:blipFill rotWithShape="1">
          <a:blip r:embed="rId4"/>
          <a:srcRect l="2769" t="1446" r="6258"/>
          <a:stretch/>
        </p:blipFill>
        <p:spPr>
          <a:xfrm>
            <a:off x="6498525" y="2276516"/>
            <a:ext cx="1671936" cy="1811263"/>
          </a:xfrm>
          <a:prstGeom prst="rect">
            <a:avLst/>
          </a:prstGeom>
        </p:spPr>
      </p:pic>
      <p:sp>
        <p:nvSpPr>
          <p:cNvPr id="6" name="TextBox 5">
            <a:extLst>
              <a:ext uri="{FF2B5EF4-FFF2-40B4-BE49-F238E27FC236}">
                <a16:creationId xmlns:a16="http://schemas.microsoft.com/office/drawing/2014/main" id="{C8F85305-524E-4D09-8FB9-D4E7D32650C1}"/>
              </a:ext>
            </a:extLst>
          </p:cNvPr>
          <p:cNvSpPr txBox="1"/>
          <p:nvPr/>
        </p:nvSpPr>
        <p:spPr>
          <a:xfrm>
            <a:off x="3603383" y="4260299"/>
            <a:ext cx="2030387" cy="583056"/>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2206" kern="0">
                <a:latin typeface="Segoe UI"/>
              </a:rPr>
              <a:t>Service Bus</a:t>
            </a:r>
          </a:p>
        </p:txBody>
      </p:sp>
      <p:sp>
        <p:nvSpPr>
          <p:cNvPr id="7" name="TextBox 6">
            <a:extLst>
              <a:ext uri="{FF2B5EF4-FFF2-40B4-BE49-F238E27FC236}">
                <a16:creationId xmlns:a16="http://schemas.microsoft.com/office/drawing/2014/main" id="{8AE5F310-F492-4563-9DC6-A4E110382AD2}"/>
              </a:ext>
            </a:extLst>
          </p:cNvPr>
          <p:cNvSpPr txBox="1"/>
          <p:nvPr/>
        </p:nvSpPr>
        <p:spPr>
          <a:xfrm>
            <a:off x="6473935" y="4251084"/>
            <a:ext cx="1770318" cy="583056"/>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2206" kern="0">
                <a:latin typeface="Segoe UI"/>
              </a:rPr>
              <a:t>Event Hubs</a:t>
            </a:r>
          </a:p>
        </p:txBody>
      </p:sp>
      <p:sp>
        <p:nvSpPr>
          <p:cNvPr id="8" name="TextBox 7">
            <a:extLst>
              <a:ext uri="{FF2B5EF4-FFF2-40B4-BE49-F238E27FC236}">
                <a16:creationId xmlns:a16="http://schemas.microsoft.com/office/drawing/2014/main" id="{E19AF5F3-3145-425A-AB3D-49D5E523AC96}"/>
              </a:ext>
            </a:extLst>
          </p:cNvPr>
          <p:cNvSpPr txBox="1"/>
          <p:nvPr/>
        </p:nvSpPr>
        <p:spPr>
          <a:xfrm>
            <a:off x="205393" y="4234008"/>
            <a:ext cx="2962669" cy="583056"/>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2206" kern="0" dirty="0">
                <a:latin typeface="Segoe UI"/>
              </a:rPr>
              <a:t>Storage Queues</a:t>
            </a:r>
          </a:p>
        </p:txBody>
      </p:sp>
      <p:sp>
        <p:nvSpPr>
          <p:cNvPr id="9" name="TextBox 8">
            <a:extLst>
              <a:ext uri="{FF2B5EF4-FFF2-40B4-BE49-F238E27FC236}">
                <a16:creationId xmlns:a16="http://schemas.microsoft.com/office/drawing/2014/main" id="{303995B0-4145-470A-8381-2597B5ED6EFF}"/>
              </a:ext>
            </a:extLst>
          </p:cNvPr>
          <p:cNvSpPr txBox="1"/>
          <p:nvPr/>
        </p:nvSpPr>
        <p:spPr>
          <a:xfrm>
            <a:off x="5909733" y="4837187"/>
            <a:ext cx="2895600" cy="1062461"/>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1600" kern="0" dirty="0">
                <a:latin typeface="Segoe UI"/>
              </a:rPr>
              <a:t>Big Data Streaming (Fan-In)</a:t>
            </a:r>
          </a:p>
          <a:p>
            <a:pPr algn="ctr" defTabSz="840040">
              <a:lnSpc>
                <a:spcPct val="90000"/>
              </a:lnSpc>
              <a:spcAft>
                <a:spcPts val="551"/>
              </a:spcAft>
              <a:defRPr/>
            </a:pPr>
            <a:r>
              <a:rPr lang="en-US" sz="1600" kern="0" dirty="0">
                <a:latin typeface="Segoe UI"/>
              </a:rPr>
              <a:t>Messaging at Scale</a:t>
            </a:r>
          </a:p>
          <a:p>
            <a:pPr defTabSz="840040">
              <a:lnSpc>
                <a:spcPct val="90000"/>
              </a:lnSpc>
              <a:spcAft>
                <a:spcPts val="551"/>
              </a:spcAft>
              <a:defRPr/>
            </a:pPr>
            <a:endParaRPr lang="en-US" sz="1200" kern="0" dirty="0">
              <a:latin typeface="Segoe UI"/>
            </a:endParaRPr>
          </a:p>
        </p:txBody>
      </p:sp>
      <p:sp>
        <p:nvSpPr>
          <p:cNvPr id="10" name="TextBox 9">
            <a:extLst>
              <a:ext uri="{FF2B5EF4-FFF2-40B4-BE49-F238E27FC236}">
                <a16:creationId xmlns:a16="http://schemas.microsoft.com/office/drawing/2014/main" id="{EE0F193A-6D56-4B92-A11B-9DB6BBE7A36D}"/>
              </a:ext>
            </a:extLst>
          </p:cNvPr>
          <p:cNvSpPr txBox="1"/>
          <p:nvPr/>
        </p:nvSpPr>
        <p:spPr>
          <a:xfrm>
            <a:off x="3327420" y="4816283"/>
            <a:ext cx="2556524" cy="1388704"/>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1600" kern="0" dirty="0">
                <a:latin typeface="Segoe UI"/>
              </a:rPr>
              <a:t>Enterprise Messaging</a:t>
            </a:r>
          </a:p>
          <a:p>
            <a:pPr algn="ctr" defTabSz="840040">
              <a:lnSpc>
                <a:spcPct val="90000"/>
              </a:lnSpc>
              <a:spcAft>
                <a:spcPts val="551"/>
              </a:spcAft>
              <a:defRPr/>
            </a:pPr>
            <a:r>
              <a:rPr lang="en-US" sz="1600" kern="0" dirty="0">
                <a:latin typeface="Segoe UI"/>
              </a:rPr>
              <a:t>Ordered Delivery</a:t>
            </a:r>
          </a:p>
          <a:p>
            <a:pPr algn="ctr" defTabSz="840040">
              <a:lnSpc>
                <a:spcPct val="90000"/>
              </a:lnSpc>
              <a:spcAft>
                <a:spcPts val="551"/>
              </a:spcAft>
              <a:defRPr/>
            </a:pPr>
            <a:r>
              <a:rPr lang="en-US" sz="1600" kern="0" dirty="0">
                <a:latin typeface="Segoe UI"/>
              </a:rPr>
              <a:t>De-Duplication</a:t>
            </a:r>
          </a:p>
          <a:p>
            <a:pPr algn="ctr" defTabSz="840040">
              <a:lnSpc>
                <a:spcPct val="90000"/>
              </a:lnSpc>
              <a:spcAft>
                <a:spcPts val="551"/>
              </a:spcAft>
              <a:defRPr/>
            </a:pPr>
            <a:r>
              <a:rPr lang="en-US" sz="1600" kern="0" dirty="0">
                <a:latin typeface="Segoe UI"/>
              </a:rPr>
              <a:t> </a:t>
            </a:r>
          </a:p>
        </p:txBody>
      </p:sp>
      <p:sp>
        <p:nvSpPr>
          <p:cNvPr id="11" name="TextBox 10">
            <a:extLst>
              <a:ext uri="{FF2B5EF4-FFF2-40B4-BE49-F238E27FC236}">
                <a16:creationId xmlns:a16="http://schemas.microsoft.com/office/drawing/2014/main" id="{B6084A8C-7C1D-4662-B512-70D92F1E118D}"/>
              </a:ext>
            </a:extLst>
          </p:cNvPr>
          <p:cNvSpPr txBox="1"/>
          <p:nvPr/>
        </p:nvSpPr>
        <p:spPr>
          <a:xfrm>
            <a:off x="414954" y="4810974"/>
            <a:ext cx="2556524" cy="1062461"/>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1600" kern="0" dirty="0">
                <a:latin typeface="Segoe UI"/>
              </a:rPr>
              <a:t>Simple Queues</a:t>
            </a:r>
          </a:p>
          <a:p>
            <a:pPr algn="ctr" defTabSz="840040">
              <a:lnSpc>
                <a:spcPct val="90000"/>
              </a:lnSpc>
              <a:spcAft>
                <a:spcPts val="551"/>
              </a:spcAft>
              <a:defRPr/>
            </a:pPr>
            <a:r>
              <a:rPr lang="en-US" sz="1600" kern="0" dirty="0">
                <a:latin typeface="Segoe UI"/>
              </a:rPr>
              <a:t>Background Processing</a:t>
            </a:r>
          </a:p>
          <a:p>
            <a:pPr defTabSz="840040">
              <a:lnSpc>
                <a:spcPct val="90000"/>
              </a:lnSpc>
              <a:spcAft>
                <a:spcPts val="551"/>
              </a:spcAft>
              <a:defRPr/>
            </a:pPr>
            <a:endParaRPr lang="en-US" sz="1200" kern="0" dirty="0">
              <a:latin typeface="Segoe UI"/>
            </a:endParaRPr>
          </a:p>
        </p:txBody>
      </p:sp>
      <p:sp>
        <p:nvSpPr>
          <p:cNvPr id="12" name="TextBox 11">
            <a:extLst>
              <a:ext uri="{FF2B5EF4-FFF2-40B4-BE49-F238E27FC236}">
                <a16:creationId xmlns:a16="http://schemas.microsoft.com/office/drawing/2014/main" id="{04258530-A270-4093-8A42-92EBC18EA2EE}"/>
              </a:ext>
            </a:extLst>
          </p:cNvPr>
          <p:cNvSpPr txBox="1"/>
          <p:nvPr/>
        </p:nvSpPr>
        <p:spPr>
          <a:xfrm>
            <a:off x="9371471" y="4254131"/>
            <a:ext cx="1770318" cy="583056"/>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2206" kern="0" dirty="0">
                <a:latin typeface="Segoe UI"/>
              </a:rPr>
              <a:t>Event Grid</a:t>
            </a:r>
          </a:p>
        </p:txBody>
      </p:sp>
      <p:sp>
        <p:nvSpPr>
          <p:cNvPr id="13" name="TextBox 12">
            <a:extLst>
              <a:ext uri="{FF2B5EF4-FFF2-40B4-BE49-F238E27FC236}">
                <a16:creationId xmlns:a16="http://schemas.microsoft.com/office/drawing/2014/main" id="{C7140186-14ED-4458-BB0E-23D0054D03C7}"/>
              </a:ext>
            </a:extLst>
          </p:cNvPr>
          <p:cNvSpPr txBox="1"/>
          <p:nvPr/>
        </p:nvSpPr>
        <p:spPr>
          <a:xfrm>
            <a:off x="8805333" y="4840233"/>
            <a:ext cx="2895600" cy="1659548"/>
          </a:xfrm>
          <a:prstGeom prst="rect">
            <a:avLst/>
          </a:prstGeom>
          <a:noFill/>
        </p:spPr>
        <p:txBody>
          <a:bodyPr wrap="square" lIns="168032" tIns="134425" rIns="168032" bIns="134425" rtlCol="0">
            <a:spAutoFit/>
          </a:bodyPr>
          <a:lstStyle/>
          <a:p>
            <a:pPr algn="ctr" defTabSz="840040">
              <a:lnSpc>
                <a:spcPct val="90000"/>
              </a:lnSpc>
              <a:spcAft>
                <a:spcPts val="551"/>
              </a:spcAft>
              <a:defRPr/>
            </a:pPr>
            <a:r>
              <a:rPr lang="en-US" sz="1600" kern="0" dirty="0">
                <a:latin typeface="Segoe UI"/>
              </a:rPr>
              <a:t>Reactive </a:t>
            </a:r>
            <a:r>
              <a:rPr lang="en-US" sz="1600" kern="0" dirty="0" err="1">
                <a:latin typeface="Segoe UI"/>
              </a:rPr>
              <a:t>Eventing</a:t>
            </a:r>
            <a:r>
              <a:rPr lang="en-US" sz="1600" kern="0" dirty="0">
                <a:latin typeface="Segoe UI"/>
              </a:rPr>
              <a:t> (Fan-Out)</a:t>
            </a:r>
          </a:p>
          <a:p>
            <a:pPr algn="ctr" defTabSz="840040">
              <a:lnSpc>
                <a:spcPct val="90000"/>
              </a:lnSpc>
              <a:spcAft>
                <a:spcPts val="551"/>
              </a:spcAft>
              <a:defRPr/>
            </a:pPr>
            <a:r>
              <a:rPr lang="en-US" sz="1600" kern="0" dirty="0">
                <a:latin typeface="Segoe UI"/>
              </a:rPr>
              <a:t>Filtering &amp; Routing</a:t>
            </a:r>
          </a:p>
          <a:p>
            <a:pPr algn="ctr" defTabSz="840040">
              <a:lnSpc>
                <a:spcPct val="90000"/>
              </a:lnSpc>
              <a:spcAft>
                <a:spcPts val="551"/>
              </a:spcAft>
              <a:defRPr/>
            </a:pPr>
            <a:r>
              <a:rPr lang="en-US" sz="1600" kern="0" dirty="0">
                <a:latin typeface="Segoe UI"/>
              </a:rPr>
              <a:t>Multiple Subscribers</a:t>
            </a:r>
          </a:p>
          <a:p>
            <a:pPr algn="ctr" defTabSz="840040">
              <a:lnSpc>
                <a:spcPct val="90000"/>
              </a:lnSpc>
              <a:spcAft>
                <a:spcPts val="551"/>
              </a:spcAft>
              <a:defRPr/>
            </a:pPr>
            <a:r>
              <a:rPr lang="en-US" sz="1600" kern="0" dirty="0">
                <a:latin typeface="Segoe UI"/>
              </a:rPr>
              <a:t>Push Model</a:t>
            </a:r>
          </a:p>
          <a:p>
            <a:pPr defTabSz="840040">
              <a:lnSpc>
                <a:spcPct val="90000"/>
              </a:lnSpc>
              <a:spcAft>
                <a:spcPts val="551"/>
              </a:spcAft>
              <a:defRPr/>
            </a:pPr>
            <a:endParaRPr lang="en-US" sz="1200" kern="0" dirty="0">
              <a:latin typeface="Segoe UI"/>
            </a:endParaRPr>
          </a:p>
        </p:txBody>
      </p:sp>
      <p:pic>
        <p:nvPicPr>
          <p:cNvPr id="14" name="Graphic 13">
            <a:extLst>
              <a:ext uri="{FF2B5EF4-FFF2-40B4-BE49-F238E27FC236}">
                <a16:creationId xmlns:a16="http://schemas.microsoft.com/office/drawing/2014/main" id="{FB6FB24B-6BD5-4851-9F41-5D4AC46500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21701" y="2310957"/>
            <a:ext cx="1737647" cy="1737647"/>
          </a:xfrm>
          <a:prstGeom prst="rect">
            <a:avLst/>
          </a:prstGeom>
        </p:spPr>
      </p:pic>
      <p:pic>
        <p:nvPicPr>
          <p:cNvPr id="15" name="Picture 14">
            <a:extLst>
              <a:ext uri="{FF2B5EF4-FFF2-40B4-BE49-F238E27FC236}">
                <a16:creationId xmlns:a16="http://schemas.microsoft.com/office/drawing/2014/main" id="{FBAB8F25-85DC-433E-AF24-0370E56632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000" y="2204577"/>
            <a:ext cx="1909325" cy="1909325"/>
          </a:xfrm>
          <a:prstGeom prst="rect">
            <a:avLst/>
          </a:prstGeom>
        </p:spPr>
      </p:pic>
      <p:sp>
        <p:nvSpPr>
          <p:cNvPr id="16" name="Title 2">
            <a:extLst>
              <a:ext uri="{FF2B5EF4-FFF2-40B4-BE49-F238E27FC236}">
                <a16:creationId xmlns:a16="http://schemas.microsoft.com/office/drawing/2014/main" id="{E806D099-68D3-4872-9CE0-17E9E83F4C12}"/>
              </a:ext>
            </a:extLst>
          </p:cNvPr>
          <p:cNvSpPr txBox="1">
            <a:spLocks/>
          </p:cNvSpPr>
          <p:nvPr/>
        </p:nvSpPr>
        <p:spPr>
          <a:xfrm>
            <a:off x="576699" y="448700"/>
            <a:ext cx="10801919" cy="708977"/>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5998"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en-GB" sz="4607" dirty="0"/>
              <a:t>Messaging in Azure</a:t>
            </a:r>
          </a:p>
        </p:txBody>
      </p:sp>
    </p:spTree>
    <p:extLst>
      <p:ext uri="{BB962C8B-B14F-4D97-AF65-F5344CB8AC3E}">
        <p14:creationId xmlns:p14="http://schemas.microsoft.com/office/powerpoint/2010/main" val="57027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6DF87595-7497-4AE8-8359-FCAB968EECDB}" vid="{59E61131-93D2-4CAA-867C-A10C68C2F2C6}"/>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6DF87595-7497-4AE8-8359-FCAB968EECDB}" vid="{C1382D12-A28F-4B0C-95EA-AB32DC14349E}"/>
    </a:ext>
  </a:extLst>
</a:theme>
</file>

<file path=ppt/theme/theme3.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4.xml><?xml version="1.0" encoding="utf-8"?>
<a:theme xmlns:a="http://schemas.openxmlformats.org/drawingml/2006/main" name="Office Theme">
  <a:themeElements>
    <a:clrScheme name="Microsoft Learning and Readiness">
      <a:dk1>
        <a:srgbClr val="505050"/>
      </a:dk1>
      <a:lt1>
        <a:srgbClr val="FFFFFF"/>
      </a:lt1>
      <a:dk2>
        <a:srgbClr val="000000"/>
      </a:dk2>
      <a:lt2>
        <a:srgbClr val="D7D7D7"/>
      </a:lt2>
      <a:accent1>
        <a:srgbClr val="00B294"/>
      </a:accent1>
      <a:accent2>
        <a:srgbClr val="BAD80A"/>
      </a:accent2>
      <a:accent3>
        <a:srgbClr val="D83B01"/>
      </a:accent3>
      <a:accent4>
        <a:srgbClr val="004B50"/>
      </a:accent4>
      <a:accent5>
        <a:srgbClr val="737373"/>
      </a:accent5>
      <a:accent6>
        <a:srgbClr val="000000"/>
      </a:accent6>
      <a:hlink>
        <a:srgbClr val="004B50"/>
      </a:hlink>
      <a:folHlink>
        <a:srgbClr val="00B294"/>
      </a:folHlink>
    </a:clrScheme>
    <a:fontScheme name="Custom 8">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mtClean="0">
            <a:gradFill>
              <a:gsLst>
                <a:gs pos="53097">
                  <a:schemeClr val="tx1"/>
                </a:gs>
                <a:gs pos="29000">
                  <a:schemeClr val="tx1"/>
                </a:gs>
              </a:gsLst>
              <a:lin ang="5400000" scaled="1"/>
            </a:gradFill>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nSpc>
            <a:spcPct val="110000"/>
          </a:lnSpc>
          <a:spcBef>
            <a:spcPts val="2000"/>
          </a:spcBef>
          <a:defRPr sz="2000" spc="50" dirty="0" err="1" smtClean="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Presentation1" id="{BEAAE142-AC9B-409A-B108-17CAB08D5590}" vid="{0B117549-CEB9-4CCB-AB46-89A0E0545E93}"/>
    </a:ext>
  </a:extLst>
</a:theme>
</file>

<file path=ppt/theme/theme5.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2E231EC63E7D40BB44FD43D781A68B" ma:contentTypeVersion="7" ma:contentTypeDescription="Create a new document." ma:contentTypeScope="" ma:versionID="8137c5961f020ca3af81943fd06516d4">
  <xsd:schema xmlns:xsd="http://www.w3.org/2001/XMLSchema" xmlns:xs="http://www.w3.org/2001/XMLSchema" xmlns:p="http://schemas.microsoft.com/office/2006/metadata/properties" xmlns:ns2="35f977cd-90d5-414d-b2b3-0b678ecc1f2b" xmlns:ns3="4741b191-3a57-4dd2-9fb1-1bd29abd92af" targetNamespace="http://schemas.microsoft.com/office/2006/metadata/properties" ma:root="true" ma:fieldsID="b486a7276852b7e769b07feadacca12f" ns2:_="" ns3:_="">
    <xsd:import namespace="35f977cd-90d5-414d-b2b3-0b678ecc1f2b"/>
    <xsd:import namespace="4741b191-3a57-4dd2-9fb1-1bd29abd92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f977cd-90d5-414d-b2b3-0b678ecc1f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41b191-3a57-4dd2-9fb1-1bd29abd92a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556D2-1E67-4CE8-901D-BA0B6E9AEE7F}">
  <ds:schemaRefs>
    <ds:schemaRef ds:uri="http://www.w3.org/XML/1998/namespace"/>
    <ds:schemaRef ds:uri="http://schemas.openxmlformats.org/package/2006/metadata/core-properties"/>
    <ds:schemaRef ds:uri="http://purl.org/dc/elements/1.1/"/>
    <ds:schemaRef ds:uri="35f977cd-90d5-414d-b2b3-0b678ecc1f2b"/>
    <ds:schemaRef ds:uri="http://schemas.microsoft.com/office/2006/documentManagement/types"/>
    <ds:schemaRef ds:uri="http://purl.org/dc/terms/"/>
    <ds:schemaRef ds:uri="http://schemas.microsoft.com/office/infopath/2007/PartnerControls"/>
    <ds:schemaRef ds:uri="4741b191-3a57-4dd2-9fb1-1bd29abd92af"/>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D1BFB21-07A8-4D61-8DF3-AC4F9540C4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f977cd-90d5-414d-b2b3-0b678ecc1f2b"/>
    <ds:schemaRef ds:uri="4741b191-3a57-4dd2-9fb1-1bd29abd92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0B2DB4-7AB0-4A96-B940-93300B6CA5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16-9_Business_2018_05</Template>
  <TotalTime>0</TotalTime>
  <Words>2836</Words>
  <Application>Microsoft Office PowerPoint</Application>
  <PresentationFormat>Widescreen</PresentationFormat>
  <Paragraphs>540</Paragraphs>
  <Slides>47</Slides>
  <Notes>33</Notes>
  <HiddenSlides>7</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47</vt:i4>
      </vt:variant>
    </vt:vector>
  </HeadingPairs>
  <TitlesOfParts>
    <vt:vector size="66" baseType="lpstr">
      <vt:lpstr>Arial</vt:lpstr>
      <vt:lpstr>Calibri</vt:lpstr>
      <vt:lpstr>Calibri Light</vt:lpstr>
      <vt:lpstr>Consolas</vt:lpstr>
      <vt:lpstr>Segoe</vt:lpstr>
      <vt:lpstr>Segoe Light</vt:lpstr>
      <vt:lpstr>Segoe MDL2 Assets</vt:lpstr>
      <vt:lpstr>Segoe UI</vt:lpstr>
      <vt:lpstr>Segoe UI Light</vt:lpstr>
      <vt:lpstr>Segoe UI Semibold</vt:lpstr>
      <vt:lpstr>Segoe UI Semilight</vt:lpstr>
      <vt:lpstr>Symbol</vt:lpstr>
      <vt:lpstr>Wingdings</vt:lpstr>
      <vt:lpstr>WHITE TEMPLATE</vt:lpstr>
      <vt:lpstr>SOFT BLACK TEMPLATE</vt:lpstr>
      <vt:lpstr>COLOR TEMPLATE</vt:lpstr>
      <vt:lpstr>Office Theme</vt:lpstr>
      <vt:lpstr>MS Brand White 16-9_Dec-2013</vt:lpstr>
      <vt:lpstr>1_Office Theme</vt:lpstr>
      <vt:lpstr>Event Grid</vt:lpstr>
      <vt:lpstr>Serverless in Azure</vt:lpstr>
      <vt:lpstr>Manage all events in one place</vt:lpstr>
      <vt:lpstr>Event Grid capabilities</vt:lpstr>
      <vt:lpstr>Pull vs. Push</vt:lpstr>
      <vt:lpstr>Event Distribution &amp; Filtering</vt:lpstr>
      <vt:lpstr>Event Distribution &amp; Filtering</vt:lpstr>
      <vt:lpstr>Event Distribution &amp; Filtering</vt:lpstr>
      <vt:lpstr>PowerPoint Presentation</vt:lpstr>
      <vt:lpstr>PowerPoint Presentation</vt:lpstr>
      <vt:lpstr>Benefit from broad coverage</vt:lpstr>
      <vt:lpstr>Event Grid reliability and scale</vt:lpstr>
      <vt:lpstr>Examples using Event Grid</vt:lpstr>
      <vt:lpstr>PowerPoint Presentation</vt:lpstr>
      <vt:lpstr>Event Grid Roadmap</vt:lpstr>
      <vt:lpstr>PowerPoint Presentation</vt:lpstr>
      <vt:lpstr>Optional (time permitting)</vt:lpstr>
      <vt:lpstr>Eventing in the cloud</vt:lpstr>
      <vt:lpstr>Event Domains</vt:lpstr>
      <vt:lpstr>Consumption SDKs</vt:lpstr>
      <vt:lpstr>Consumption SDKs</vt:lpstr>
      <vt:lpstr>Advanced Filters</vt:lpstr>
      <vt:lpstr>PowerPoint Presentation</vt:lpstr>
      <vt:lpstr>PowerPoint Presentation</vt:lpstr>
      <vt:lpstr>Why do we offer so many messaging products?</vt:lpstr>
      <vt:lpstr>One size does not fit all</vt:lpstr>
      <vt:lpstr>Lets build something</vt:lpstr>
      <vt:lpstr>Lets build something</vt:lpstr>
      <vt:lpstr>Wind Energy Billing</vt:lpstr>
      <vt:lpstr>Hydro Energy Billing</vt:lpstr>
      <vt:lpstr>What is a message?</vt:lpstr>
      <vt:lpstr>PowerPoint Presentation</vt:lpstr>
      <vt:lpstr>PowerPoint Presentation</vt:lpstr>
      <vt:lpstr>Service Bus</vt:lpstr>
      <vt:lpstr>PowerPoint Presentation</vt:lpstr>
      <vt:lpstr>PowerPoint Presentation</vt:lpstr>
      <vt:lpstr>PowerPoint Presentation</vt:lpstr>
      <vt:lpstr>Event Hubs</vt:lpstr>
      <vt:lpstr>PowerPoint Presentation</vt:lpstr>
      <vt:lpstr>Event Grid</vt:lpstr>
      <vt:lpstr>PowerPoint Presentation</vt:lpstr>
      <vt:lpstr>Relay</vt:lpstr>
      <vt:lpstr>Wind Energy Billing</vt:lpstr>
      <vt:lpstr>Hydro Energy Billing</vt:lpstr>
      <vt:lpstr>Cloud messaging domains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2018-03-27T06:56:31Z</dcterms:created>
  <dcterms:modified xsi:type="dcterms:W3CDTF">2019-03-20T19:40:03Z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kutayt@microsoft.com</vt:lpwstr>
  </property>
  <property fmtid="{D5CDD505-2E9C-101B-9397-08002B2CF9AE}" pid="5" name="MSIP_Label_f42aa342-8706-4288-bd11-ebb85995028c_SetDate">
    <vt:lpwstr>2018-03-27T06:56:42.6200036Z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0x010100762E231EC63E7D40BB44FD43D781A68B</vt:lpwstr>
  </property>
</Properties>
</file>